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67" r:id="rId5"/>
    <p:sldId id="261" r:id="rId6"/>
    <p:sldId id="268" r:id="rId7"/>
    <p:sldId id="260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C07"/>
    <a:srgbClr val="2012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48" autoAdjust="0"/>
    <p:restoredTop sz="94660"/>
  </p:normalViewPr>
  <p:slideViewPr>
    <p:cSldViewPr>
      <p:cViewPr varScale="1">
        <p:scale>
          <a:sx n="83" d="100"/>
          <a:sy n="83" d="100"/>
        </p:scale>
        <p:origin x="-4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0B537-F252-4CF8-A952-F97B665F8D65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C5D0B-3F5A-4E2D-875E-BD93169BC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54ADF-FEBA-4ED4-9F02-08F4DA3C37DA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2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7DE1-A4FB-42A3-93AE-E6D7E4269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4ED8E-63F5-49CE-BD62-E4F2BDF62DD1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7126B-6823-448E-A032-A2B636DB5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94BE-79D1-4D93-997D-34AC0710C1BF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630A-E7F3-4669-A617-80503325E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298D-614D-4969-93EE-C10AD37B0728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93EEC-2E28-4719-9E09-2696B07A4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9CC0-72A4-4801-8DBA-45F7C06563E7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619C-9E97-4018-AAFF-C315CFBBA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608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3729099-7367-4B0B-A993-F7A615127A7E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25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46FEDA5-FA27-480D-A149-F83D83DFE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Нижний колонтитул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gif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4.gi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4" descr="C:\Users\Ирина\AppData\Local\Temp\Rar$DI49.856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141663"/>
            <a:ext cx="2563812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Заголовок 1"/>
          <p:cNvSpPr>
            <a:spLocks/>
          </p:cNvSpPr>
          <p:nvPr/>
        </p:nvSpPr>
        <p:spPr bwMode="auto">
          <a:xfrm>
            <a:off x="250825" y="333375"/>
            <a:ext cx="86423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3600" b="1">
                <a:solidFill>
                  <a:srgbClr val="0033CC"/>
                </a:solidFill>
                <a:latin typeface="Arial Black" pitchFamily="34" charset="0"/>
              </a:rPr>
              <a:t>УРОК 12</a:t>
            </a:r>
            <a:br>
              <a:rPr lang="ru-RU" sz="3600" b="1">
                <a:solidFill>
                  <a:srgbClr val="0033CC"/>
                </a:solidFill>
                <a:latin typeface="Arial Black" pitchFamily="34" charset="0"/>
              </a:rPr>
            </a:br>
            <a:r>
              <a:rPr lang="ru-RU" sz="3600" b="1">
                <a:solidFill>
                  <a:srgbClr val="0033CC"/>
                </a:solidFill>
                <a:latin typeface="Arial Black" pitchFamily="34" charset="0"/>
              </a:rPr>
              <a:t>ПРЯМАЯ И ОБРАТНАЯ ПРОПОРЦИОНАЛЬНОСТЬ</a:t>
            </a:r>
            <a:r>
              <a:rPr lang="ru-RU" sz="2600" b="1">
                <a:solidFill>
                  <a:schemeClr val="tx2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323850" y="2060575"/>
            <a:ext cx="7921625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nstantia" pitchFamily="18" charset="0"/>
              </a:rPr>
              <a:t/>
            </a:r>
            <a:br>
              <a:rPr lang="ru-RU" b="1">
                <a:latin typeface="Constantia" pitchFamily="18" charset="0"/>
              </a:rPr>
            </a:br>
            <a:r>
              <a:rPr lang="ru-RU" sz="2800" b="1">
                <a:solidFill>
                  <a:srgbClr val="7030A0"/>
                </a:solidFill>
                <a:latin typeface="Constantia" pitchFamily="18" charset="0"/>
              </a:rPr>
              <a:t>Математика 6 класс.</a:t>
            </a:r>
            <a:endParaRPr lang="ru-RU" sz="2800" b="1">
              <a:solidFill>
                <a:srgbClr val="7030A0"/>
              </a:solidFill>
            </a:endParaRPr>
          </a:p>
          <a:p>
            <a:endParaRPr lang="ru-RU" sz="2800" b="1">
              <a:solidFill>
                <a:srgbClr val="7030A0"/>
              </a:solidFill>
            </a:endParaRPr>
          </a:p>
          <a:p>
            <a:r>
              <a:rPr lang="ru-RU" sz="3200" b="1" u="sng"/>
              <a:t>Глава 1. Отношения, пропорции, проценты  </a:t>
            </a:r>
            <a:r>
              <a:rPr lang="uk-UA" sz="3200" b="1" u="sng"/>
              <a:t>(26 </a:t>
            </a:r>
            <a:r>
              <a:rPr lang="ru-RU" sz="3200" b="1" u="sng"/>
              <a:t>часов</a:t>
            </a:r>
            <a:r>
              <a:rPr lang="uk-UA" sz="3200" b="1" u="sng"/>
              <a:t>)</a:t>
            </a:r>
            <a:r>
              <a:rPr lang="ru-RU" sz="2400"/>
              <a:t> </a:t>
            </a:r>
            <a:endParaRPr lang="ru-RU" sz="2400" b="1" u="sng"/>
          </a:p>
          <a:p>
            <a:endParaRPr lang="ru-RU" sz="2400" b="1" u="sng"/>
          </a:p>
          <a:p>
            <a:endParaRPr lang="ru-RU" sz="2800" b="1">
              <a:solidFill>
                <a:srgbClr val="7030A0"/>
              </a:solidFill>
            </a:endParaRPr>
          </a:p>
          <a:p>
            <a:r>
              <a:rPr lang="ru-RU" sz="1400" b="1">
                <a:solidFill>
                  <a:srgbClr val="7030A0"/>
                </a:solidFill>
              </a:rPr>
              <a:t/>
            </a:r>
            <a:br>
              <a:rPr lang="ru-RU" sz="1400" b="1">
                <a:solidFill>
                  <a:srgbClr val="7030A0"/>
                </a:solidFill>
              </a:rPr>
            </a:br>
            <a:endParaRPr lang="ru-RU" sz="1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388" y="404813"/>
            <a:ext cx="8569325" cy="6121400"/>
          </a:xfrm>
        </p:spPr>
        <p:txBody>
          <a:bodyPr/>
          <a:lstStyle/>
          <a:p>
            <a:pPr marL="177800" indent="354013" eaLnBrk="1" hangingPunct="1">
              <a:buFont typeface="Wingdings" pitchFamily="2" charset="2"/>
              <a:buAutoNum type="arabicPeriod"/>
            </a:pP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Составить краткую запись и определить вид  пропорциональности. (Одноименные величины записываются друг под другом)</a:t>
            </a:r>
          </a:p>
          <a:p>
            <a:pPr marL="177800" indent="354013" algn="just" eaLnBrk="1" hangingPunct="1">
              <a:buFont typeface="Wingdings" pitchFamily="2" charset="2"/>
              <a:buAutoNum type="arabicPeriod"/>
            </a:pP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Составить пропорцию. </a:t>
            </a:r>
          </a:p>
          <a:p>
            <a:pPr marL="577850" lvl="1" indent="354013" algn="just" eaLnBrk="1" hangingPunct="1">
              <a:buFont typeface="Wingdings" pitchFamily="2" charset="2"/>
              <a:buChar char="v"/>
            </a:pP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Если две величины </a:t>
            </a:r>
            <a:r>
              <a:rPr lang="ru-RU" sz="2700" b="1" u="sng" smtClean="0">
                <a:latin typeface="Times New Roman" pitchFamily="18" charset="0"/>
                <a:cs typeface="Times New Roman" pitchFamily="18" charset="0"/>
              </a:rPr>
              <a:t>прямо пропорциональны</a:t>
            </a: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, то отношения двух произвольно взятых значений первой величины </a:t>
            </a:r>
            <a:r>
              <a:rPr lang="ru-RU" sz="2700" b="1" smtClean="0">
                <a:solidFill>
                  <a:srgbClr val="E30C07"/>
                </a:solidFill>
                <a:latin typeface="Times New Roman" pitchFamily="18" charset="0"/>
                <a:cs typeface="Times New Roman" pitchFamily="18" charset="0"/>
              </a:rPr>
              <a:t>равно</a:t>
            </a: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 отношению двух соответствующих значений второй величины.</a:t>
            </a:r>
          </a:p>
          <a:p>
            <a:pPr marL="577850" lvl="1" indent="354013" algn="just" eaLnBrk="1" hangingPunct="1">
              <a:buFont typeface="Wingdings" pitchFamily="2" charset="2"/>
              <a:buChar char="v"/>
            </a:pPr>
            <a:r>
              <a:rPr lang="ru-RU" sz="2700" b="1" smtClean="0">
                <a:latin typeface="Times New Roman" pitchFamily="18" charset="0"/>
              </a:rPr>
              <a:t>Если две величины </a:t>
            </a:r>
            <a:r>
              <a:rPr lang="ru-RU" sz="2700" b="1" u="sng" smtClean="0">
                <a:latin typeface="Times New Roman" pitchFamily="18" charset="0"/>
              </a:rPr>
              <a:t>обратно пропорциональны</a:t>
            </a:r>
            <a:r>
              <a:rPr lang="ru-RU" sz="2700" b="1" smtClean="0">
                <a:latin typeface="Times New Roman" pitchFamily="18" charset="0"/>
              </a:rPr>
              <a:t>, то отношения двух произвольно взятых значе-ний одной величины </a:t>
            </a:r>
            <a:r>
              <a:rPr lang="ru-RU" sz="2700" b="1" smtClean="0">
                <a:solidFill>
                  <a:srgbClr val="E30C07"/>
                </a:solidFill>
                <a:latin typeface="Times New Roman" pitchFamily="18" charset="0"/>
              </a:rPr>
              <a:t>равно обратному</a:t>
            </a:r>
            <a:r>
              <a:rPr lang="ru-RU" sz="2700" b="1" smtClean="0">
                <a:solidFill>
                  <a:srgbClr val="2012D8"/>
                </a:solidFill>
                <a:latin typeface="Times New Roman" pitchFamily="18" charset="0"/>
              </a:rPr>
              <a:t> </a:t>
            </a:r>
            <a:r>
              <a:rPr lang="ru-RU" sz="2700" b="1" smtClean="0">
                <a:latin typeface="Times New Roman" pitchFamily="18" charset="0"/>
              </a:rPr>
              <a:t>отношению соответствующих значений другой величины.</a:t>
            </a:r>
          </a:p>
          <a:p>
            <a:pPr marL="177800" indent="354013" algn="just" eaLnBrk="1" hangingPunct="1">
              <a:buFont typeface="Century Schoolbook" pitchFamily="18" charset="0"/>
              <a:buAutoNum type="arabicPeriod"/>
            </a:pP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Найти неизвестный член пропорции.</a:t>
            </a:r>
          </a:p>
        </p:txBody>
      </p:sp>
      <p:pic>
        <p:nvPicPr>
          <p:cNvPr id="48130" name="Picture 20" descr="32m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5992813"/>
            <a:ext cx="31686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68313" y="115888"/>
            <a:ext cx="7467600" cy="5762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b="1" cap="none" smtClean="0">
                <a:solidFill>
                  <a:srgbClr val="2012D8"/>
                </a:solidFill>
                <a:latin typeface="Times New Roman" pitchFamily="18" charset="0"/>
                <a:cs typeface="Times New Roman" pitchFamily="18" charset="0"/>
              </a:rPr>
              <a:t>АЛГОРИТМ РЕШЕНИЯ ЗАДАЧИ</a:t>
            </a:r>
            <a:endParaRPr lang="ru-RU" sz="2600" cap="none" smtClean="0">
              <a:solidFill>
                <a:srgbClr val="2012D8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388" y="3429000"/>
            <a:ext cx="864076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900" b="1">
                <a:solidFill>
                  <a:srgbClr val="2012D8"/>
                </a:solidFill>
                <a:latin typeface="Times New Roman" pitchFamily="18" charset="0"/>
              </a:rPr>
              <a:t>С увеличением количества ручек в несколько раз </a:t>
            </a:r>
            <a:r>
              <a:rPr lang="ru-RU" sz="2900" b="1">
                <a:solidFill>
                  <a:srgbClr val="E30C07"/>
                </a:solidFill>
                <a:latin typeface="Times New Roman" pitchFamily="18" charset="0"/>
              </a:rPr>
              <a:t>их стоимость увеличивается во столько же раз.</a:t>
            </a:r>
          </a:p>
        </p:txBody>
      </p:sp>
      <p:pic>
        <p:nvPicPr>
          <p:cNvPr id="16394" name="Picture 20" descr="32m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5805488"/>
            <a:ext cx="30003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Box 6"/>
          <p:cNvSpPr txBox="1">
            <a:spLocks noChangeArrowheads="1"/>
          </p:cNvSpPr>
          <p:nvPr/>
        </p:nvSpPr>
        <p:spPr bwMode="auto">
          <a:xfrm>
            <a:off x="179388" y="115888"/>
            <a:ext cx="85328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Пусть ручка стоит 3 р. (это цена). Тогда легко рассчитать стоимость двух, трех и т.д. ручек по формуле: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116013" y="1484313"/>
          <a:ext cx="7127875" cy="603250"/>
        </p:xfrm>
        <a:graphic>
          <a:graphicData uri="http://schemas.openxmlformats.org/presentationml/2006/ole">
            <p:oleObj spid="_x0000_s16392" name="Формула" r:id="rId4" imgW="2819400" imgH="241300" progId="Equation.3">
              <p:embed/>
            </p:oleObj>
          </a:graphicData>
        </a:graphic>
      </p:graphicFrame>
      <p:graphicFrame>
        <p:nvGraphicFramePr>
          <p:cNvPr id="16466" name="Group 82"/>
          <p:cNvGraphicFramePr>
            <a:graphicFrameLocks noGrp="1"/>
          </p:cNvGraphicFramePr>
          <p:nvPr/>
        </p:nvGraphicFramePr>
        <p:xfrm>
          <a:off x="250825" y="1989138"/>
          <a:ext cx="8497888" cy="1439863"/>
        </p:xfrm>
        <a:graphic>
          <a:graphicData uri="http://schemas.openxmlformats.org/drawingml/2006/table">
            <a:tbl>
              <a:tblPr/>
              <a:tblGrid>
                <a:gridCol w="4219575"/>
                <a:gridCol w="1109663"/>
                <a:gridCol w="1079500"/>
                <a:gridCol w="1081087"/>
                <a:gridCol w="1008063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ручек, шт.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Стоимость, р.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859338" y="1989138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2012D8"/>
                </a:solidFill>
                <a:latin typeface="Times New Roman" pitchFamily="18" charset="0"/>
              </a:rPr>
              <a:t>1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940425" y="1989138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2012D8"/>
                </a:solidFill>
                <a:latin typeface="Times New Roman" pitchFamily="18" charset="0"/>
              </a:rPr>
              <a:t>2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019925" y="1989138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2012D8"/>
                </a:solidFill>
                <a:latin typeface="Times New Roman" pitchFamily="18" charset="0"/>
              </a:rPr>
              <a:t>3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027988" y="1989138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2012D8"/>
                </a:solidFill>
                <a:latin typeface="Times New Roman" pitchFamily="18" charset="0"/>
              </a:rPr>
              <a:t>4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859338" y="2781300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E30C07"/>
                </a:solidFill>
                <a:latin typeface="Times New Roman" pitchFamily="18" charset="0"/>
              </a:rPr>
              <a:t>3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940425" y="2781300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E30C07"/>
                </a:solidFill>
                <a:latin typeface="Times New Roman" pitchFamily="18" charset="0"/>
              </a:rPr>
              <a:t>6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7019925" y="2781300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E30C07"/>
                </a:solidFill>
                <a:latin typeface="Times New Roman" pitchFamily="18" charset="0"/>
              </a:rPr>
              <a:t>9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956550" y="2781300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E30C07"/>
                </a:solidFill>
                <a:latin typeface="Times New Roman" pitchFamily="18" charset="0"/>
              </a:rPr>
              <a:t>12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79388" y="4365625"/>
            <a:ext cx="85693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     Говорят, что стоимость покупки </a:t>
            </a:r>
            <a:r>
              <a:rPr lang="ru-RU" sz="3200" b="1" u="sng">
                <a:latin typeface="Times New Roman" pitchFamily="18" charset="0"/>
              </a:rPr>
              <a:t>прямо пропорциональна</a:t>
            </a:r>
            <a:r>
              <a:rPr lang="ru-RU" sz="3200" b="1">
                <a:latin typeface="Times New Roman" pitchFamily="18" charset="0"/>
              </a:rPr>
              <a:t>  количеству купленных ручек.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260350"/>
            <a:ext cx="8640762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3200" b="1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Две величины называются </a:t>
            </a:r>
            <a:r>
              <a:rPr lang="ru-RU" sz="3200" b="1" u="sng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прямо пропорциональными</a:t>
            </a:r>
            <a:r>
              <a:rPr lang="ru-RU" sz="3200" b="1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если при увеличении одной из них в несколько раз другая увеличивается во столько же раз.</a:t>
            </a: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Если две величины прямо пропорциональ-ны, то отношения соответствующих значений этих величин равны.</a:t>
            </a:r>
          </a:p>
        </p:txBody>
      </p:sp>
      <p:pic>
        <p:nvPicPr>
          <p:cNvPr id="17410" name="Picture 20" descr="32m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805488"/>
            <a:ext cx="30003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50825" y="620713"/>
            <a:ext cx="85693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3000" b="1">
                <a:latin typeface="Times New Roman" pitchFamily="18" charset="0"/>
              </a:rPr>
              <a:t>1. Периметр квадрата и длина стороны квадрата – прямо пропорциональные величины. </a:t>
            </a:r>
          </a:p>
        </p:txBody>
      </p:sp>
      <p:sp>
        <p:nvSpPr>
          <p:cNvPr id="39956" name="Text Box 5"/>
          <p:cNvSpPr txBox="1">
            <a:spLocks noChangeArrowheads="1"/>
          </p:cNvSpPr>
          <p:nvPr/>
        </p:nvSpPr>
        <p:spPr bwMode="auto">
          <a:xfrm>
            <a:off x="1635125" y="322263"/>
            <a:ext cx="5024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39957" name="Rectangle 7"/>
          <p:cNvSpPr>
            <a:spLocks noChangeArrowheads="1"/>
          </p:cNvSpPr>
          <p:nvPr/>
        </p:nvSpPr>
        <p:spPr bwMode="auto">
          <a:xfrm>
            <a:off x="0" y="260350"/>
            <a:ext cx="8759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2012D8"/>
                </a:solidFill>
                <a:latin typeface="Times New Roman" pitchFamily="18" charset="0"/>
              </a:rPr>
              <a:t>Примеры прямо пропорциональных величин: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9388" y="4941888"/>
            <a:ext cx="85693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3000" b="1">
                <a:latin typeface="Times New Roman" pitchFamily="18" charset="0"/>
              </a:rPr>
              <a:t>4. Выручка кассы кинотеатра </a:t>
            </a:r>
            <a:r>
              <a:rPr lang="ru-RU"/>
              <a:t> </a:t>
            </a:r>
            <a:r>
              <a:rPr lang="ru-RU" sz="3000" b="1">
                <a:latin typeface="Times New Roman" pitchFamily="18" charset="0"/>
              </a:rPr>
              <a:t>прямо пропорциональна количеству проданных билетов при одинаковой цене. И т.д.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0825" y="2032000"/>
            <a:ext cx="8569325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3000" b="1">
                <a:latin typeface="Times New Roman" pitchFamily="18" charset="0"/>
              </a:rPr>
              <a:t>2. Если скорость движения постоянна, то пройденный путь и время движения – прямо пропорциональные величины.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0825" y="3500438"/>
            <a:ext cx="85693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3000" b="1">
                <a:latin typeface="Times New Roman" pitchFamily="18" charset="0"/>
              </a:rPr>
              <a:t>3. Если производительность труда постоянна, то объём выполненных работ и время – прямо пропорциональные величины. </a:t>
            </a:r>
          </a:p>
        </p:txBody>
      </p:sp>
      <p:sp>
        <p:nvSpPr>
          <p:cNvPr id="39961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684213" y="2133600"/>
          <a:ext cx="2736850" cy="882650"/>
        </p:xfrm>
        <a:graphic>
          <a:graphicData uri="http://schemas.openxmlformats.org/presentationml/2006/ole">
            <p:oleObj spid="_x0000_s39948" name="Формула" r:id="rId3" imgW="622030" imgH="203112" progId="Equation.3">
              <p:embed/>
            </p:oleObj>
          </a:graphicData>
        </a:graphic>
      </p:graphicFrame>
      <p:sp>
        <p:nvSpPr>
          <p:cNvPr id="39962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63" name="Rectangle 1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684213" y="3500438"/>
          <a:ext cx="7658100" cy="1228725"/>
        </p:xfrm>
        <a:graphic>
          <a:graphicData uri="http://schemas.openxmlformats.org/presentationml/2006/ole">
            <p:oleObj spid="_x0000_s39952" name="Формула" r:id="rId4" imgW="1485720" imgH="241200" progId="Equation.3">
              <p:embed/>
            </p:oleObj>
          </a:graphicData>
        </a:graphic>
      </p:graphicFrame>
      <p:sp>
        <p:nvSpPr>
          <p:cNvPr id="39964" name="Rectangle 1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9954" name="Object 18"/>
          <p:cNvGraphicFramePr>
            <a:graphicFrameLocks noChangeAspect="1"/>
          </p:cNvGraphicFramePr>
          <p:nvPr/>
        </p:nvGraphicFramePr>
        <p:xfrm>
          <a:off x="179388" y="4941888"/>
          <a:ext cx="8785225" cy="862012"/>
        </p:xfrm>
        <a:graphic>
          <a:graphicData uri="http://schemas.openxmlformats.org/presentationml/2006/ole">
            <p:oleObj spid="_x0000_s39954" name="Формула" r:id="rId5" imgW="24256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0"/>
          <p:cNvSpPr>
            <a:spLocks/>
          </p:cNvSpPr>
          <p:nvPr/>
        </p:nvSpPr>
        <p:spPr bwMode="auto">
          <a:xfrm>
            <a:off x="4067175" y="1557338"/>
            <a:ext cx="1584325" cy="649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40 р.</a:t>
            </a:r>
          </a:p>
        </p:txBody>
      </p:sp>
      <p:sp>
        <p:nvSpPr>
          <p:cNvPr id="5" name="Содержимое 10"/>
          <p:cNvSpPr>
            <a:spLocks noGrp="1"/>
          </p:cNvSpPr>
          <p:nvPr>
            <p:ph sz="quarter" idx="1"/>
          </p:nvPr>
        </p:nvSpPr>
        <p:spPr>
          <a:xfrm>
            <a:off x="323850" y="1125538"/>
            <a:ext cx="7467600" cy="574675"/>
          </a:xfrm>
          <a:solidFill>
            <a:schemeClr val="bg1"/>
          </a:solidFill>
        </p:spPr>
        <p:txBody>
          <a:bodyPr/>
          <a:lstStyle/>
          <a:p>
            <a:pPr marL="177800" indent="354013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     </a:t>
            </a: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</a:rPr>
              <a:t>Кол-во                 Стоимость</a:t>
            </a:r>
            <a:endParaRPr lang="ru-RU" smtClean="0">
              <a:latin typeface="Century Schoolbook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84438" y="2492375"/>
          <a:ext cx="1016000" cy="1173163"/>
        </p:xfrm>
        <a:graphic>
          <a:graphicData uri="http://schemas.openxmlformats.org/presentationml/2006/ole">
            <p:oleObj spid="_x0000_s1027" name="Формула" r:id="rId3" imgW="419040" imgH="482400" progId="Equation.3">
              <p:embed/>
            </p:oleObj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2484438" y="3644900"/>
          <a:ext cx="2305050" cy="1150938"/>
        </p:xfrm>
        <a:graphic>
          <a:graphicData uri="http://schemas.openxmlformats.org/presentationml/2006/ole">
            <p:oleObj spid="_x0000_s1028" name="Формула" r:id="rId4" imgW="990360" imgH="4950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84438" y="4724400"/>
          <a:ext cx="1533525" cy="514350"/>
        </p:xfrm>
        <a:graphic>
          <a:graphicData uri="http://schemas.openxmlformats.org/presentationml/2006/ole">
            <p:oleObj spid="_x0000_s1029" name="Формула" r:id="rId5" imgW="609480" imgH="203040" progId="Equation.3">
              <p:embed/>
            </p:oleObj>
          </a:graphicData>
        </a:graphic>
      </p:graphicFrame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5734050"/>
            <a:ext cx="4392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354013"/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Ответ: 96 рублей.</a:t>
            </a:r>
          </a:p>
        </p:txBody>
      </p:sp>
      <p:pic>
        <p:nvPicPr>
          <p:cNvPr id="1052" name="Picture 20" descr="32m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7175" y="6038850"/>
            <a:ext cx="30003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Заголовок 1"/>
          <p:cNvSpPr>
            <a:spLocks noGrp="1"/>
          </p:cNvSpPr>
          <p:nvPr>
            <p:ph type="title"/>
          </p:nvPr>
        </p:nvSpPr>
        <p:spPr bwMode="auto">
          <a:xfrm>
            <a:off x="107950" y="188913"/>
            <a:ext cx="8856663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100" b="1" u="sng" cap="none" smtClean="0">
                <a:solidFill>
                  <a:srgbClr val="2012D8"/>
                </a:solidFill>
                <a:latin typeface="Times New Roman" pitchFamily="18" charset="0"/>
              </a:rPr>
              <a:t>Задача 1</a:t>
            </a:r>
            <a:r>
              <a:rPr lang="ru-RU" sz="3100" b="1" cap="none" smtClean="0">
                <a:solidFill>
                  <a:srgbClr val="2012D8"/>
                </a:solidFill>
                <a:latin typeface="Times New Roman" pitchFamily="18" charset="0"/>
              </a:rPr>
              <a:t>. За 5 тетрадей в клетку заплатили 40 р. Сколько заплатят за 12 таких же тетрадей?</a:t>
            </a:r>
          </a:p>
        </p:txBody>
      </p:sp>
      <p:sp>
        <p:nvSpPr>
          <p:cNvPr id="6" name="Содержимое 10"/>
          <p:cNvSpPr>
            <a:spLocks/>
          </p:cNvSpPr>
          <p:nvPr/>
        </p:nvSpPr>
        <p:spPr bwMode="auto">
          <a:xfrm>
            <a:off x="684213" y="1557338"/>
            <a:ext cx="3673475" cy="649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5 тетрадей      –      </a:t>
            </a:r>
          </a:p>
        </p:txBody>
      </p:sp>
      <p:sp>
        <p:nvSpPr>
          <p:cNvPr id="8" name="Содержимое 10"/>
          <p:cNvSpPr>
            <a:spLocks/>
          </p:cNvSpPr>
          <p:nvPr/>
        </p:nvSpPr>
        <p:spPr bwMode="auto">
          <a:xfrm>
            <a:off x="611188" y="2060575"/>
            <a:ext cx="3744912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12 тетрадей     –        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9" name="Содержимое 10"/>
          <p:cNvSpPr>
            <a:spLocks/>
          </p:cNvSpPr>
          <p:nvPr/>
        </p:nvSpPr>
        <p:spPr bwMode="auto">
          <a:xfrm>
            <a:off x="4211638" y="2060575"/>
            <a:ext cx="1512887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х р.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971550" y="1557338"/>
            <a:ext cx="0" cy="1008062"/>
          </a:xfrm>
          <a:prstGeom prst="line">
            <a:avLst/>
          </a:prstGeom>
          <a:noFill/>
          <a:ln w="76200">
            <a:solidFill>
              <a:srgbClr val="E30C0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5867400" y="1628775"/>
            <a:ext cx="0" cy="1008063"/>
          </a:xfrm>
          <a:prstGeom prst="line">
            <a:avLst/>
          </a:prstGeom>
          <a:noFill/>
          <a:ln w="76200">
            <a:solidFill>
              <a:srgbClr val="E30C0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Содержимое 10"/>
          <p:cNvSpPr>
            <a:spLocks/>
          </p:cNvSpPr>
          <p:nvPr/>
        </p:nvSpPr>
        <p:spPr bwMode="auto">
          <a:xfrm>
            <a:off x="179388" y="2636838"/>
            <a:ext cx="2520950" cy="576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Решение.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0" y="5229225"/>
            <a:ext cx="680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354013"/>
            <a:r>
              <a:rPr lang="ru-RU" sz="3200" b="1">
                <a:latin typeface="Times New Roman" pitchFamily="18" charset="0"/>
              </a:rPr>
              <a:t>96 р. заплатят за 12 тетрадей.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27763" y="1412875"/>
            <a:ext cx="237648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E30C07"/>
                </a:solidFill>
                <a:latin typeface="Times New Roman" pitchFamily="18" charset="0"/>
              </a:rPr>
              <a:t>прямая пропорцио-нальность</a:t>
            </a:r>
          </a:p>
        </p:txBody>
      </p:sp>
      <p:graphicFrame>
        <p:nvGraphicFramePr>
          <p:cNvPr id="13" name="Object 23"/>
          <p:cNvGraphicFramePr>
            <a:graphicFrameLocks noChangeAspect="1"/>
          </p:cNvGraphicFramePr>
          <p:nvPr/>
        </p:nvGraphicFramePr>
        <p:xfrm>
          <a:off x="3563938" y="2492375"/>
          <a:ext cx="833437" cy="1203325"/>
        </p:xfrm>
        <a:graphic>
          <a:graphicData uri="http://schemas.openxmlformats.org/presentationml/2006/ole">
            <p:oleObj spid="_x0000_s1047" name="Формула" r:id="rId7" imgW="342720" imgH="495000" progId="Equation.3">
              <p:embed/>
            </p:oleObj>
          </a:graphicData>
        </a:graphic>
      </p:graphicFrame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468313" y="3644900"/>
            <a:ext cx="8353425" cy="2586038"/>
          </a:xfrm>
          <a:prstGeom prst="rect">
            <a:avLst/>
          </a:prstGeom>
          <a:noFill/>
          <a:ln w="57150">
            <a:solidFill>
              <a:srgbClr val="E30C07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Т.к. величины </a:t>
            </a:r>
            <a:r>
              <a:rPr lang="ru-RU" sz="3200" b="1" u="sng">
                <a:latin typeface="Times New Roman" pitchFamily="18" charset="0"/>
              </a:rPr>
              <a:t>прямо пропорциональны</a:t>
            </a:r>
            <a:r>
              <a:rPr lang="ru-RU" sz="3200" b="1">
                <a:latin typeface="Times New Roman" pitchFamily="18" charset="0"/>
              </a:rPr>
              <a:t>, то отношения двух произвольно взятых зна-чений первой величины </a:t>
            </a:r>
            <a:r>
              <a:rPr lang="ru-RU" sz="3200" b="1">
                <a:solidFill>
                  <a:srgbClr val="E30C07"/>
                </a:solidFill>
                <a:latin typeface="Times New Roman" pitchFamily="18" charset="0"/>
              </a:rPr>
              <a:t>равно</a:t>
            </a:r>
            <a:r>
              <a:rPr lang="ru-RU" sz="3200" b="1">
                <a:latin typeface="Times New Roman" pitchFamily="18" charset="0"/>
              </a:rPr>
              <a:t> отношению двух соответствующих значений второй величины.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6" grpId="0" animBg="1"/>
      <p:bldP spid="8" grpId="0" animBg="1"/>
      <p:bldP spid="9" grpId="0" animBg="1"/>
      <p:bldP spid="1042" grpId="0" animBg="1"/>
      <p:bldP spid="1043" grpId="0" animBg="1"/>
      <p:bldP spid="10" grpId="0" animBg="1"/>
      <p:bldP spid="12" grpId="0"/>
      <p:bldP spid="7" grpId="0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388" y="3429000"/>
            <a:ext cx="864076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900" b="1">
                <a:solidFill>
                  <a:srgbClr val="2012D8"/>
                </a:solidFill>
                <a:latin typeface="Times New Roman" pitchFamily="18" charset="0"/>
              </a:rPr>
              <a:t>С увеличением цены книги в несколько раз </a:t>
            </a:r>
            <a:r>
              <a:rPr lang="ru-RU" sz="2900" b="1">
                <a:solidFill>
                  <a:srgbClr val="E30C07"/>
                </a:solidFill>
                <a:latin typeface="Times New Roman" pitchFamily="18" charset="0"/>
              </a:rPr>
              <a:t>их количество уменьшается во столько же раз.</a:t>
            </a:r>
          </a:p>
        </p:txBody>
      </p:sp>
      <p:pic>
        <p:nvPicPr>
          <p:cNvPr id="40998" name="Picture 20" descr="32m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5805488"/>
            <a:ext cx="30003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9" name="TextBox 6"/>
          <p:cNvSpPr txBox="1">
            <a:spLocks noChangeArrowheads="1"/>
          </p:cNvSpPr>
          <p:nvPr/>
        </p:nvSpPr>
        <p:spPr bwMode="auto">
          <a:xfrm>
            <a:off x="179388" y="115888"/>
            <a:ext cx="856932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Хотят купить на 120 р. несколько одинаковых книг. Тогда легко рассчитать количество книг по 10 р., 20 р., 30 р. 40 р. и т.д. по формуле</a:t>
            </a:r>
            <a:r>
              <a:rPr lang="ru-RU"/>
              <a:t> </a:t>
            </a:r>
            <a:r>
              <a:rPr lang="ru-RU" sz="3200" b="1">
                <a:latin typeface="Times New Roman" pitchFamily="18" charset="0"/>
              </a:rPr>
              <a:t>: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  <p:sp>
        <p:nvSpPr>
          <p:cNvPr id="41000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01" name="Group 41"/>
          <p:cNvGraphicFramePr>
            <a:graphicFrameLocks noGrp="1"/>
          </p:cNvGraphicFramePr>
          <p:nvPr/>
        </p:nvGraphicFramePr>
        <p:xfrm>
          <a:off x="250825" y="2060575"/>
          <a:ext cx="8497888" cy="1158240"/>
        </p:xfrm>
        <a:graphic>
          <a:graphicData uri="http://schemas.openxmlformats.org/drawingml/2006/table">
            <a:tbl>
              <a:tblPr/>
              <a:tblGrid>
                <a:gridCol w="4219575"/>
                <a:gridCol w="1109663"/>
                <a:gridCol w="1079500"/>
                <a:gridCol w="1081087"/>
                <a:gridCol w="100806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Цена, р.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книг, шт.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</a:tabLst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643438" y="1989138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2012D8"/>
                </a:solidFill>
                <a:latin typeface="Times New Roman" pitchFamily="18" charset="0"/>
              </a:rPr>
              <a:t>10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724525" y="1989138"/>
            <a:ext cx="719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2012D8"/>
                </a:solidFill>
                <a:latin typeface="Times New Roman" pitchFamily="18" charset="0"/>
              </a:rPr>
              <a:t>20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877050" y="1989138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2012D8"/>
                </a:solidFill>
                <a:latin typeface="Times New Roman" pitchFamily="18" charset="0"/>
              </a:rPr>
              <a:t>30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885113" y="2060575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2012D8"/>
                </a:solidFill>
                <a:latin typeface="Times New Roman" pitchFamily="18" charset="0"/>
              </a:rPr>
              <a:t>40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643438" y="2636838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E30C07"/>
                </a:solidFill>
                <a:latin typeface="Times New Roman" pitchFamily="18" charset="0"/>
              </a:rPr>
              <a:t>12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867400" y="2636838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E30C07"/>
                </a:solidFill>
                <a:latin typeface="Times New Roman" pitchFamily="18" charset="0"/>
              </a:rPr>
              <a:t>6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7019925" y="2636838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E30C07"/>
                </a:solidFill>
                <a:latin typeface="Times New Roman" pitchFamily="18" charset="0"/>
              </a:rPr>
              <a:t>4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8027988" y="2636838"/>
            <a:ext cx="57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E30C07"/>
                </a:solidFill>
                <a:latin typeface="Times New Roman" pitchFamily="18" charset="0"/>
              </a:rPr>
              <a:t>3</a:t>
            </a:r>
            <a:r>
              <a:rPr lang="ru-RU" sz="3200">
                <a:solidFill>
                  <a:srgbClr val="2012D8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79388" y="4365625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     Говорят, что количество купленных книг </a:t>
            </a:r>
            <a:r>
              <a:rPr lang="ru-RU" sz="3200" b="1" u="sng">
                <a:latin typeface="Times New Roman" pitchFamily="18" charset="0"/>
              </a:rPr>
              <a:t>обратно пропорционально</a:t>
            </a:r>
            <a:r>
              <a:rPr lang="ru-RU" sz="3200" b="1">
                <a:latin typeface="Times New Roman" pitchFamily="18" charset="0"/>
              </a:rPr>
              <a:t>  их цене.</a:t>
            </a:r>
          </a:p>
        </p:txBody>
      </p:sp>
      <p:sp>
        <p:nvSpPr>
          <p:cNvPr id="41030" name="Rectangle 3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6" name="Object 36"/>
          <p:cNvGraphicFramePr>
            <a:graphicFrameLocks noChangeAspect="1"/>
          </p:cNvGraphicFramePr>
          <p:nvPr/>
        </p:nvGraphicFramePr>
        <p:xfrm>
          <a:off x="971550" y="1484313"/>
          <a:ext cx="6913563" cy="588962"/>
        </p:xfrm>
        <a:graphic>
          <a:graphicData uri="http://schemas.openxmlformats.org/presentationml/2006/ole">
            <p:oleObj spid="_x0000_s40996" name="Формула" r:id="rId4" imgW="2831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333375"/>
            <a:ext cx="8496300" cy="61404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3200" b="1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Две величины называются </a:t>
            </a:r>
            <a:r>
              <a:rPr lang="ru-RU" sz="3200" b="1" u="sng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обратно пропорциональными</a:t>
            </a:r>
            <a:r>
              <a:rPr lang="ru-RU" sz="3200" b="1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если при </a:t>
            </a:r>
            <a:r>
              <a:rPr lang="ru-RU" sz="3200" b="1" u="sng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увеличении</a:t>
            </a:r>
            <a:r>
              <a:rPr lang="ru-RU" sz="3200" b="1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одной из них в несколько раз другая </a:t>
            </a:r>
            <a:r>
              <a:rPr lang="ru-RU" sz="3200" b="1" u="sng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уменьшается</a:t>
            </a:r>
            <a:r>
              <a:rPr lang="ru-RU" sz="3200" b="1" smtClean="0">
                <a:solidFill>
                  <a:srgbClr val="2012D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во столько же раз.</a:t>
            </a: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Если величины обратно пропорциональ-ны, то отношение значений одной величины равно обратному отношению значений другой величины.</a:t>
            </a:r>
          </a:p>
        </p:txBody>
      </p:sp>
      <p:pic>
        <p:nvPicPr>
          <p:cNvPr id="44034" name="Picture 20" descr="32m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6038850"/>
            <a:ext cx="299878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4" name="Text Box 5"/>
          <p:cNvSpPr txBox="1">
            <a:spLocks noChangeArrowheads="1"/>
          </p:cNvSpPr>
          <p:nvPr/>
        </p:nvSpPr>
        <p:spPr bwMode="auto">
          <a:xfrm>
            <a:off x="1635125" y="322263"/>
            <a:ext cx="5024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41995" name="Rectangle 7"/>
          <p:cNvSpPr>
            <a:spLocks noChangeArrowheads="1"/>
          </p:cNvSpPr>
          <p:nvPr/>
        </p:nvSpPr>
        <p:spPr bwMode="auto">
          <a:xfrm>
            <a:off x="0" y="260350"/>
            <a:ext cx="9072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2012D8"/>
                </a:solidFill>
                <a:latin typeface="Times New Roman" pitchFamily="18" charset="0"/>
              </a:rPr>
              <a:t>Примеры обратно пропорциональных величин:</a:t>
            </a:r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79388" y="836613"/>
            <a:ext cx="8569325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3000" b="1">
                <a:latin typeface="Times New Roman" pitchFamily="18" charset="0"/>
              </a:rPr>
              <a:t>1. Если пройденный путь</a:t>
            </a:r>
            <a:r>
              <a:rPr lang="ru-RU"/>
              <a:t> </a:t>
            </a:r>
            <a:r>
              <a:rPr lang="ru-RU" sz="3000" b="1">
                <a:latin typeface="Times New Roman" pitchFamily="18" charset="0"/>
              </a:rPr>
              <a:t>постоянен, то скорость движения</a:t>
            </a:r>
            <a:r>
              <a:rPr lang="ru-RU"/>
              <a:t> </a:t>
            </a:r>
            <a:r>
              <a:rPr lang="ru-RU" sz="3000" b="1">
                <a:latin typeface="Times New Roman" pitchFamily="18" charset="0"/>
              </a:rPr>
              <a:t>и время движения – обратно пропорциональные величины.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9388" y="2420938"/>
            <a:ext cx="85693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ru-RU" sz="3000" b="1">
                <a:latin typeface="Times New Roman" pitchFamily="18" charset="0"/>
              </a:rPr>
              <a:t>2. Если производительность труда постоянна, то объём выполненных работ и время – обратно пропорциональные величины. </a:t>
            </a:r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611188" y="2349500"/>
          <a:ext cx="7069137" cy="2522538"/>
        </p:xfrm>
        <a:graphic>
          <a:graphicData uri="http://schemas.openxmlformats.org/presentationml/2006/ole">
            <p:oleObj spid="_x0000_s41992" name="Формула" r:id="rId3" imgW="1371600" imgH="495000" progId="Equation.3">
              <p:embed/>
            </p:oleObj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611188" y="4149725"/>
          <a:ext cx="7921625" cy="2071688"/>
        </p:xfrm>
        <a:graphic>
          <a:graphicData uri="http://schemas.openxmlformats.org/presentationml/2006/ole">
            <p:oleObj spid="_x0000_s41993" name="Формула" r:id="rId4" imgW="186660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0"/>
          <p:cNvSpPr>
            <a:spLocks/>
          </p:cNvSpPr>
          <p:nvPr/>
        </p:nvSpPr>
        <p:spPr bwMode="auto">
          <a:xfrm>
            <a:off x="4067175" y="1557338"/>
            <a:ext cx="1584325" cy="649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5 ч</a:t>
            </a:r>
          </a:p>
        </p:txBody>
      </p:sp>
      <p:sp>
        <p:nvSpPr>
          <p:cNvPr id="3" name="Содержимое 10"/>
          <p:cNvSpPr>
            <a:spLocks noGrp="1"/>
          </p:cNvSpPr>
          <p:nvPr>
            <p:ph sz="quarter" idx="4294967295"/>
          </p:nvPr>
        </p:nvSpPr>
        <p:spPr>
          <a:xfrm>
            <a:off x="323850" y="1125538"/>
            <a:ext cx="7467600" cy="574675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177800" indent="354013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0000"/>
                </a:solidFill>
              </a:rPr>
              <a:t>    </a:t>
            </a:r>
            <a:r>
              <a:rPr lang="ru-RU" b="1" smtClean="0">
                <a:solidFill>
                  <a:srgbClr val="000000"/>
                </a:solidFill>
              </a:rPr>
              <a:t>   </a:t>
            </a:r>
          </a:p>
          <a:p>
            <a:pPr marL="177800" indent="354013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0000"/>
                </a:solidFill>
              </a:rPr>
              <a:t>   </a:t>
            </a:r>
            <a:endParaRPr lang="ru-RU" sz="2000" smtClean="0">
              <a:solidFill>
                <a:srgbClr val="000000"/>
              </a:solidFill>
            </a:endParaRPr>
          </a:p>
          <a:p>
            <a:pPr marL="177800" indent="354013" eaLnBrk="1" hangingPunct="1">
              <a:buFont typeface="Wingdings" pitchFamily="2" charset="2"/>
              <a:buNone/>
            </a:pPr>
            <a:endParaRPr lang="ru-RU" sz="2000" smtClean="0">
              <a:solidFill>
                <a:srgbClr val="000000"/>
              </a:solidFill>
            </a:endParaRPr>
          </a:p>
          <a:p>
            <a:pPr marL="177800" indent="354013" eaLnBrk="1" hangingPunct="1">
              <a:buFont typeface="Wingdings" pitchFamily="2" charset="2"/>
              <a:buNone/>
            </a:pPr>
            <a:endParaRPr lang="ru-RU" sz="2000" smtClean="0">
              <a:solidFill>
                <a:srgbClr val="000000"/>
              </a:solidFill>
            </a:endParaRPr>
          </a:p>
          <a:p>
            <a:pPr marL="177800" indent="354013" eaLnBrk="1" hangingPunct="1">
              <a:buFont typeface="Wingdings" pitchFamily="2" charset="2"/>
              <a:buNone/>
            </a:pPr>
            <a:endParaRPr lang="ru-RU" sz="2000" smtClean="0">
              <a:solidFill>
                <a:srgbClr val="000000"/>
              </a:solidFill>
            </a:endParaRPr>
          </a:p>
          <a:p>
            <a:pPr marL="177800" indent="354013" eaLnBrk="1" hangingPunct="1"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2843213" y="3644900"/>
          <a:ext cx="1890712" cy="1150938"/>
        </p:xfrm>
        <a:graphic>
          <a:graphicData uri="http://schemas.openxmlformats.org/presentationml/2006/ole">
            <p:oleObj spid="_x0000_s43013" name="Формула" r:id="rId3" imgW="812520" imgH="495000" progId="Equation.3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2859088" y="4724400"/>
          <a:ext cx="1501775" cy="514350"/>
        </p:xfrm>
        <a:graphic>
          <a:graphicData uri="http://schemas.openxmlformats.org/presentationml/2006/ole">
            <p:oleObj spid="_x0000_s43014" name="Формула" r:id="rId4" imgW="596880" imgH="203040" progId="Equation.3">
              <p:embed/>
            </p:oleObj>
          </a:graphicData>
        </a:graphic>
      </p:graphicFrame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5734050"/>
            <a:ext cx="4392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354013"/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Ответ: 10 ч.</a:t>
            </a:r>
          </a:p>
        </p:txBody>
      </p:sp>
      <p:pic>
        <p:nvPicPr>
          <p:cNvPr id="43031" name="Picture 20" descr="32m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6038850"/>
            <a:ext cx="30003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3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07950" y="188913"/>
            <a:ext cx="8856663" cy="10525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900" b="1" u="sng" cap="none" smtClean="0">
                <a:solidFill>
                  <a:srgbClr val="2012D8"/>
                </a:solidFill>
                <a:latin typeface="Times New Roman" pitchFamily="18" charset="0"/>
              </a:rPr>
              <a:t>Задача 2</a:t>
            </a:r>
            <a:r>
              <a:rPr lang="ru-RU" sz="2900" b="1" cap="none" smtClean="0">
                <a:solidFill>
                  <a:srgbClr val="2012D8"/>
                </a:solidFill>
                <a:latin typeface="Times New Roman" pitchFamily="18" charset="0"/>
              </a:rPr>
              <a:t>. 6 рабочих выполнят работу за 5 часов. За какое время справятся с этой работой 3 рабочих?</a:t>
            </a:r>
            <a:r>
              <a:rPr lang="ru-RU" cap="none" smtClean="0">
                <a:latin typeface="Century Schoolbook" pitchFamily="18" charset="0"/>
              </a:rPr>
              <a:t> </a:t>
            </a:r>
          </a:p>
        </p:txBody>
      </p:sp>
      <p:sp>
        <p:nvSpPr>
          <p:cNvPr id="6" name="Содержимое 10"/>
          <p:cNvSpPr>
            <a:spLocks/>
          </p:cNvSpPr>
          <p:nvPr/>
        </p:nvSpPr>
        <p:spPr bwMode="auto">
          <a:xfrm>
            <a:off x="684213" y="1557338"/>
            <a:ext cx="3673475" cy="649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6 рабочих       –      </a:t>
            </a:r>
          </a:p>
        </p:txBody>
      </p:sp>
      <p:sp>
        <p:nvSpPr>
          <p:cNvPr id="8" name="Содержимое 10"/>
          <p:cNvSpPr>
            <a:spLocks/>
          </p:cNvSpPr>
          <p:nvPr/>
        </p:nvSpPr>
        <p:spPr bwMode="auto">
          <a:xfrm>
            <a:off x="684213" y="2060575"/>
            <a:ext cx="3744912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3 рабочих       –        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9" name="Содержимое 10"/>
          <p:cNvSpPr>
            <a:spLocks/>
          </p:cNvSpPr>
          <p:nvPr/>
        </p:nvSpPr>
        <p:spPr bwMode="auto">
          <a:xfrm>
            <a:off x="4067175" y="2060575"/>
            <a:ext cx="1512888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х ч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971550" y="1557338"/>
            <a:ext cx="0" cy="1008062"/>
          </a:xfrm>
          <a:prstGeom prst="line">
            <a:avLst/>
          </a:prstGeom>
          <a:noFill/>
          <a:ln w="76200">
            <a:solidFill>
              <a:srgbClr val="E30C0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5867400" y="1628775"/>
            <a:ext cx="0" cy="936625"/>
          </a:xfrm>
          <a:prstGeom prst="line">
            <a:avLst/>
          </a:prstGeom>
          <a:noFill/>
          <a:ln w="76200">
            <a:solidFill>
              <a:srgbClr val="E30C0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Содержимое 10"/>
          <p:cNvSpPr>
            <a:spLocks/>
          </p:cNvSpPr>
          <p:nvPr/>
        </p:nvSpPr>
        <p:spPr bwMode="auto">
          <a:xfrm>
            <a:off x="179388" y="2636838"/>
            <a:ext cx="2520950" cy="576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354013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Решение.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0" y="5229225"/>
            <a:ext cx="889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354013"/>
            <a:r>
              <a:rPr lang="ru-RU" sz="3200" b="1">
                <a:latin typeface="Times New Roman" pitchFamily="18" charset="0"/>
              </a:rPr>
              <a:t>За 10 ч справятся с этой работой 3 рабочих</a:t>
            </a:r>
            <a:r>
              <a:rPr lang="ru-RU"/>
              <a:t> </a:t>
            </a:r>
            <a:r>
              <a:rPr lang="ru-RU" sz="3200" b="1">
                <a:latin typeface="Times New Roman" pitchFamily="18" charset="0"/>
              </a:rPr>
              <a:t>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27763" y="1412875"/>
            <a:ext cx="237648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E30C07"/>
                </a:solidFill>
                <a:latin typeface="Times New Roman" pitchFamily="18" charset="0"/>
              </a:rPr>
              <a:t>обратная пропорцио-нальность</a:t>
            </a:r>
          </a:p>
        </p:txBody>
      </p:sp>
      <p:graphicFrame>
        <p:nvGraphicFramePr>
          <p:cNvPr id="1027" name="Object 18"/>
          <p:cNvGraphicFramePr>
            <a:graphicFrameLocks noChangeAspect="1"/>
          </p:cNvGraphicFramePr>
          <p:nvPr/>
        </p:nvGraphicFramePr>
        <p:xfrm>
          <a:off x="3903663" y="2492375"/>
          <a:ext cx="585787" cy="1203325"/>
        </p:xfrm>
        <a:graphic>
          <a:graphicData uri="http://schemas.openxmlformats.org/presentationml/2006/ole">
            <p:oleObj spid="_x0000_s43026" name="Формула" r:id="rId6" imgW="241200" imgH="495000" progId="Equation.3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792413" y="2476500"/>
          <a:ext cx="830262" cy="1204913"/>
        </p:xfrm>
        <a:graphic>
          <a:graphicData uri="http://schemas.openxmlformats.org/presentationml/2006/ole">
            <p:oleObj spid="_x0000_s43012" name="Формула" r:id="rId7" imgW="342720" imgH="495000" progId="Equation.3">
              <p:embed/>
            </p:oleObj>
          </a:graphicData>
        </a:graphic>
      </p:graphicFrame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79388" y="3716338"/>
            <a:ext cx="8713787" cy="2586037"/>
          </a:xfrm>
          <a:prstGeom prst="rect">
            <a:avLst/>
          </a:prstGeom>
          <a:noFill/>
          <a:ln w="57150">
            <a:solidFill>
              <a:srgbClr val="E30C07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Т.к. величины </a:t>
            </a:r>
            <a:r>
              <a:rPr lang="ru-RU" sz="3200" b="1" u="sng">
                <a:latin typeface="Times New Roman" pitchFamily="18" charset="0"/>
              </a:rPr>
              <a:t>обратно пропорциональны</a:t>
            </a:r>
            <a:r>
              <a:rPr lang="ru-RU" sz="3200" b="1">
                <a:latin typeface="Times New Roman" pitchFamily="18" charset="0"/>
              </a:rPr>
              <a:t>, то отношения двух произвольно взятых значе-ний одной величины </a:t>
            </a:r>
            <a:r>
              <a:rPr lang="ru-RU" sz="3200" b="1">
                <a:solidFill>
                  <a:srgbClr val="E30C07"/>
                </a:solidFill>
                <a:latin typeface="Times New Roman" pitchFamily="18" charset="0"/>
              </a:rPr>
              <a:t>равно обратному</a:t>
            </a:r>
            <a:r>
              <a:rPr lang="ru-RU" sz="3200" b="1">
                <a:solidFill>
                  <a:srgbClr val="2012D8"/>
                </a:solidFill>
                <a:latin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</a:rPr>
              <a:t>отношению соответствующих значений другой величины.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6" grpId="0" animBg="1"/>
      <p:bldP spid="8" grpId="0" animBg="1"/>
      <p:bldP spid="9" grpId="0" animBg="1"/>
      <p:bldP spid="43021" grpId="0" animBg="1"/>
      <p:bldP spid="43022" grpId="0" animBg="1"/>
      <p:bldP spid="10" grpId="0" animBg="1"/>
      <p:bldP spid="12" grpId="0"/>
      <p:bldP spid="7" grpId="0"/>
      <p:bldP spid="14" grpId="0" animBg="1"/>
      <p:bldP spid="1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1904</TotalTime>
  <Words>554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Формула</vt:lpstr>
      <vt:lpstr>Слайд 1</vt:lpstr>
      <vt:lpstr>Слайд 2</vt:lpstr>
      <vt:lpstr>Слайд 3</vt:lpstr>
      <vt:lpstr>Слайд 4</vt:lpstr>
      <vt:lpstr>Задача 1. За 5 тетрадей в клетку заплатили 40 р. Сколько заплатят за 12 таких же тетрадей?</vt:lpstr>
      <vt:lpstr>Слайд 6</vt:lpstr>
      <vt:lpstr>Слайд 7</vt:lpstr>
      <vt:lpstr>Слайд 8</vt:lpstr>
      <vt:lpstr>Задача 2. 6 рабочих выполнят работу за 5 часов. За какое время справятся с этой работой 3 рабочих? </vt:lpstr>
      <vt:lpstr>АЛГОРИТМ РЕШЕНИЯ 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обратная пропорциональность.</dc:title>
  <dc:creator>Ирина</dc:creator>
  <cp:lastModifiedBy>admin</cp:lastModifiedBy>
  <cp:revision>156</cp:revision>
  <dcterms:created xsi:type="dcterms:W3CDTF">2013-07-27T06:33:01Z</dcterms:created>
  <dcterms:modified xsi:type="dcterms:W3CDTF">2016-09-21T16:04:58Z</dcterms:modified>
</cp:coreProperties>
</file>