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2057400"/>
          </a:xfrm>
        </p:spPr>
        <p:txBody>
          <a:bodyPr>
            <a:noAutofit/>
          </a:bodyPr>
          <a:lstStyle/>
          <a:p>
            <a:r>
              <a:rPr lang="ru-RU" sz="1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?</a:t>
            </a:r>
            <a:endParaRPr lang="ru-RU" sz="15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3200400"/>
            <a:ext cx="6400800" cy="1752600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математики</a:t>
            </a:r>
            <a:endParaRPr lang="ru-RU" sz="8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C:\Users\Связной\Desktop\работа сайт\вспомогательная\2 класс\931461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343400"/>
            <a:ext cx="2454786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304800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урока: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2192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Приёмы сложения вида 36+2, 36+20</a:t>
            </a:r>
            <a:endParaRPr lang="ru-RU" sz="60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124200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урока: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267200"/>
            <a:ext cx="701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узнаем…</a:t>
            </a:r>
          </a:p>
          <a:p>
            <a:r>
              <a:rPr lang="ru-RU" sz="60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научимся …</a:t>
            </a:r>
          </a:p>
          <a:p>
            <a:r>
              <a:rPr lang="ru-RU" sz="60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1" descr="солнц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39109"/>
            <a:ext cx="1619250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Группа «Практики»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5" descr="Счетные палочки"/>
          <p:cNvPicPr>
            <a:picLocks noChangeAspect="1" noChangeArrowheads="1"/>
          </p:cNvPicPr>
          <p:nvPr/>
        </p:nvPicPr>
        <p:blipFill>
          <a:blip r:embed="rId2" cstate="print"/>
          <a:srcRect r="2222" b="25120"/>
          <a:stretch>
            <a:fillRect/>
          </a:stretch>
        </p:blipFill>
        <p:spPr bwMode="auto">
          <a:xfrm>
            <a:off x="3810000" y="1143000"/>
            <a:ext cx="2557463" cy="1421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Группа 6"/>
          <p:cNvGrpSpPr>
            <a:grpSpLocks/>
          </p:cNvGrpSpPr>
          <p:nvPr/>
        </p:nvGrpSpPr>
        <p:grpSpPr bwMode="auto">
          <a:xfrm>
            <a:off x="6781800" y="1219200"/>
            <a:ext cx="1767681" cy="1281197"/>
            <a:chOff x="3779912" y="1340768"/>
            <a:chExt cx="2016224" cy="1553642"/>
          </a:xfrm>
        </p:grpSpPr>
        <p:pic>
          <p:nvPicPr>
            <p:cNvPr id="5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38769" t="4790" r="40957" b="53688"/>
            <a:stretch>
              <a:fillRect/>
            </a:stretch>
          </p:blipFill>
          <p:spPr bwMode="auto">
            <a:xfrm>
              <a:off x="3779912" y="1340768"/>
              <a:ext cx="1152526" cy="1553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41303" t="6551" r="40957" b="53688"/>
            <a:stretch>
              <a:fillRect/>
            </a:stretch>
          </p:blipFill>
          <p:spPr bwMode="auto">
            <a:xfrm>
              <a:off x="4788025" y="1340768"/>
              <a:ext cx="1008111" cy="1553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7" name="Группа 10"/>
          <p:cNvGrpSpPr>
            <a:grpSpLocks/>
          </p:cNvGrpSpPr>
          <p:nvPr/>
        </p:nvGrpSpPr>
        <p:grpSpPr bwMode="auto">
          <a:xfrm>
            <a:off x="7030210" y="4495800"/>
            <a:ext cx="1885190" cy="1685206"/>
            <a:chOff x="5858669" y="2564904"/>
            <a:chExt cx="2136626" cy="2448272"/>
          </a:xfrm>
        </p:grpSpPr>
        <p:pic>
          <p:nvPicPr>
            <p:cNvPr id="8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68519" t="42719"/>
            <a:stretch>
              <a:fillRect/>
            </a:stretch>
          </p:blipFill>
          <p:spPr bwMode="auto">
            <a:xfrm>
              <a:off x="6133073" y="2564904"/>
              <a:ext cx="1862222" cy="24362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68519" t="42719" r="25547" b="1197"/>
            <a:stretch>
              <a:fillRect/>
            </a:stretch>
          </p:blipFill>
          <p:spPr bwMode="auto">
            <a:xfrm>
              <a:off x="5858669" y="2564904"/>
              <a:ext cx="359656" cy="24482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" name="Picture 4" descr="Счет"/>
          <p:cNvPicPr>
            <a:picLocks noChangeAspect="1" noChangeArrowheads="1"/>
          </p:cNvPicPr>
          <p:nvPr/>
        </p:nvPicPr>
        <p:blipFill>
          <a:blip r:embed="rId3" cstate="print"/>
          <a:srcRect l="45145" t="6551" r="44064" b="54943"/>
          <a:stretch>
            <a:fillRect/>
          </a:stretch>
        </p:blipFill>
        <p:spPr bwMode="auto">
          <a:xfrm>
            <a:off x="7239000" y="2743200"/>
            <a:ext cx="604078" cy="1508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люс 15"/>
          <p:cNvSpPr/>
          <p:nvPr/>
        </p:nvSpPr>
        <p:spPr>
          <a:xfrm>
            <a:off x="6096000" y="2667000"/>
            <a:ext cx="720725" cy="792162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" name="Picture 5" descr="Счетные палочки"/>
          <p:cNvPicPr>
            <a:picLocks noChangeAspect="1" noChangeArrowheads="1"/>
          </p:cNvPicPr>
          <p:nvPr/>
        </p:nvPicPr>
        <p:blipFill>
          <a:blip r:embed="rId2" cstate="print"/>
          <a:srcRect r="2222" b="25120"/>
          <a:stretch>
            <a:fillRect/>
          </a:stretch>
        </p:blipFill>
        <p:spPr bwMode="auto">
          <a:xfrm>
            <a:off x="3733800" y="4724400"/>
            <a:ext cx="2630488" cy="146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Равно 17"/>
          <p:cNvSpPr/>
          <p:nvPr/>
        </p:nvSpPr>
        <p:spPr>
          <a:xfrm>
            <a:off x="6019800" y="3886200"/>
            <a:ext cx="863600" cy="720725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" y="990600"/>
            <a:ext cx="3105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36 + 2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65" descr="сов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2924175"/>
            <a:ext cx="367188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четные палочки"/>
          <p:cNvPicPr>
            <a:picLocks noChangeAspect="1" noChangeArrowheads="1"/>
          </p:cNvPicPr>
          <p:nvPr/>
        </p:nvPicPr>
        <p:blipFill>
          <a:blip r:embed="rId2" cstate="print"/>
          <a:srcRect r="2222" b="25120"/>
          <a:stretch>
            <a:fillRect/>
          </a:stretch>
        </p:blipFill>
        <p:spPr bwMode="auto">
          <a:xfrm>
            <a:off x="3657600" y="762000"/>
            <a:ext cx="25146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6934200" y="914400"/>
            <a:ext cx="1600200" cy="1241425"/>
            <a:chOff x="3779912" y="1340768"/>
            <a:chExt cx="2016224" cy="1553642"/>
          </a:xfrm>
        </p:grpSpPr>
        <p:pic>
          <p:nvPicPr>
            <p:cNvPr id="5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38769" t="4790" r="40957" b="53688"/>
            <a:stretch>
              <a:fillRect/>
            </a:stretch>
          </p:blipFill>
          <p:spPr bwMode="auto">
            <a:xfrm>
              <a:off x="3779912" y="1340768"/>
              <a:ext cx="1153400" cy="1553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41303" t="6551" r="40957" b="53688"/>
            <a:stretch>
              <a:fillRect/>
            </a:stretch>
          </p:blipFill>
          <p:spPr bwMode="auto">
            <a:xfrm>
              <a:off x="4788024" y="1340768"/>
              <a:ext cx="1008112" cy="1553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6" name="Плюс 15"/>
          <p:cNvSpPr/>
          <p:nvPr/>
        </p:nvSpPr>
        <p:spPr>
          <a:xfrm>
            <a:off x="5940425" y="2133600"/>
            <a:ext cx="719138" cy="790575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Равно 17"/>
          <p:cNvSpPr/>
          <p:nvPr/>
        </p:nvSpPr>
        <p:spPr>
          <a:xfrm>
            <a:off x="6011863" y="3933825"/>
            <a:ext cx="863600" cy="719138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" y="304800"/>
            <a:ext cx="31816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36 + </a:t>
            </a: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65" descr="сов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3238" y="3500438"/>
            <a:ext cx="320516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6"/>
          <p:cNvGrpSpPr>
            <a:grpSpLocks/>
          </p:cNvGrpSpPr>
          <p:nvPr/>
        </p:nvGrpSpPr>
        <p:grpSpPr bwMode="auto">
          <a:xfrm>
            <a:off x="7467600" y="5029200"/>
            <a:ext cx="1676400" cy="1312862"/>
            <a:chOff x="3779912" y="1340768"/>
            <a:chExt cx="2016224" cy="1553642"/>
          </a:xfrm>
        </p:grpSpPr>
        <p:pic>
          <p:nvPicPr>
            <p:cNvPr id="23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38769" t="4790" r="40957" b="53688"/>
            <a:stretch>
              <a:fillRect/>
            </a:stretch>
          </p:blipFill>
          <p:spPr bwMode="auto">
            <a:xfrm>
              <a:off x="3779912" y="1340768"/>
              <a:ext cx="1151333" cy="1553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41303" t="6551" r="40957" b="53688"/>
            <a:stretch>
              <a:fillRect/>
            </a:stretch>
          </p:blipFill>
          <p:spPr bwMode="auto">
            <a:xfrm>
              <a:off x="4789415" y="1340768"/>
              <a:ext cx="1006721" cy="1553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026" name="Picture 2" descr="C:\Users\Эльза\Desktop\Рисунок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90800"/>
            <a:ext cx="2050033" cy="143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Эльза\Desktop\Рисунок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7664" y="4876800"/>
            <a:ext cx="4401685" cy="148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0" y="304800"/>
            <a:ext cx="4876800" cy="533400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6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n w="1905"/>
              <a:solidFill>
                <a:schemeClr val="bg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Счетные палочки"/>
          <p:cNvPicPr>
            <a:picLocks noChangeAspect="1" noChangeArrowheads="1"/>
          </p:cNvPicPr>
          <p:nvPr/>
        </p:nvPicPr>
        <p:blipFill>
          <a:blip r:embed="rId2" cstate="print"/>
          <a:srcRect r="2222" b="25120"/>
          <a:stretch>
            <a:fillRect/>
          </a:stretch>
        </p:blipFill>
        <p:spPr bwMode="auto">
          <a:xfrm>
            <a:off x="611188" y="1412875"/>
            <a:ext cx="1728787" cy="960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Группа 6"/>
          <p:cNvGrpSpPr>
            <a:grpSpLocks/>
          </p:cNvGrpSpPr>
          <p:nvPr/>
        </p:nvGrpSpPr>
        <p:grpSpPr bwMode="auto">
          <a:xfrm>
            <a:off x="6588125" y="1412875"/>
            <a:ext cx="1079500" cy="936625"/>
            <a:chOff x="3779912" y="1340768"/>
            <a:chExt cx="2016224" cy="1553642"/>
          </a:xfrm>
        </p:grpSpPr>
        <p:pic>
          <p:nvPicPr>
            <p:cNvPr id="6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38769" t="4790" r="40957" b="53688"/>
            <a:stretch>
              <a:fillRect/>
            </a:stretch>
          </p:blipFill>
          <p:spPr bwMode="auto">
            <a:xfrm>
              <a:off x="3779912" y="1340768"/>
              <a:ext cx="1153400" cy="1553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41303" t="6551" r="40957" b="53688"/>
            <a:stretch>
              <a:fillRect/>
            </a:stretch>
          </p:blipFill>
          <p:spPr bwMode="auto">
            <a:xfrm>
              <a:off x="4788024" y="1340768"/>
              <a:ext cx="1008112" cy="1553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9" name="Плюс 8"/>
          <p:cNvSpPr/>
          <p:nvPr/>
        </p:nvSpPr>
        <p:spPr>
          <a:xfrm>
            <a:off x="1187450" y="2349500"/>
            <a:ext cx="720725" cy="792163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Равно 9"/>
          <p:cNvSpPr/>
          <p:nvPr/>
        </p:nvSpPr>
        <p:spPr>
          <a:xfrm>
            <a:off x="1042988" y="4292600"/>
            <a:ext cx="865187" cy="720725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Picture 4" descr="Счет"/>
          <p:cNvPicPr>
            <a:picLocks noChangeAspect="1" noChangeArrowheads="1"/>
          </p:cNvPicPr>
          <p:nvPr/>
        </p:nvPicPr>
        <p:blipFill>
          <a:blip r:embed="rId3" cstate="print"/>
          <a:srcRect l="45145" t="6551" r="44064" b="54943"/>
          <a:stretch>
            <a:fillRect/>
          </a:stretch>
        </p:blipFill>
        <p:spPr bwMode="auto">
          <a:xfrm>
            <a:off x="6948488" y="3141663"/>
            <a:ext cx="360362" cy="900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люс 14"/>
          <p:cNvSpPr/>
          <p:nvPr/>
        </p:nvSpPr>
        <p:spPr>
          <a:xfrm>
            <a:off x="6732588" y="2349500"/>
            <a:ext cx="719137" cy="792163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Равно 15"/>
          <p:cNvSpPr/>
          <p:nvPr/>
        </p:nvSpPr>
        <p:spPr>
          <a:xfrm>
            <a:off x="6732588" y="4221163"/>
            <a:ext cx="863600" cy="720725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5" name="Группа 16"/>
          <p:cNvGrpSpPr>
            <a:grpSpLocks/>
          </p:cNvGrpSpPr>
          <p:nvPr/>
        </p:nvGrpSpPr>
        <p:grpSpPr bwMode="auto">
          <a:xfrm>
            <a:off x="6659563" y="5084763"/>
            <a:ext cx="1273175" cy="1296987"/>
            <a:chOff x="5858669" y="2564904"/>
            <a:chExt cx="2136626" cy="2448272"/>
          </a:xfrm>
        </p:grpSpPr>
        <p:pic>
          <p:nvPicPr>
            <p:cNvPr id="18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68519" t="42719"/>
            <a:stretch>
              <a:fillRect/>
            </a:stretch>
          </p:blipFill>
          <p:spPr bwMode="auto">
            <a:xfrm>
              <a:off x="6133073" y="2564904"/>
              <a:ext cx="1862222" cy="24362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Picture 4" descr="Счет"/>
            <p:cNvPicPr>
              <a:picLocks noChangeAspect="1" noChangeArrowheads="1"/>
            </p:cNvPicPr>
            <p:nvPr/>
          </p:nvPicPr>
          <p:blipFill>
            <a:blip r:embed="rId3" cstate="print"/>
            <a:srcRect l="68519" t="42719" r="25547" b="1197"/>
            <a:stretch>
              <a:fillRect/>
            </a:stretch>
          </p:blipFill>
          <p:spPr bwMode="auto">
            <a:xfrm>
              <a:off x="5858669" y="2564904"/>
              <a:ext cx="359656" cy="24482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217" name="Picture 1" descr="C:\Users\Связной\Desktop\работа сайт\вспомогательная\2 класс\0_6d565_1d138cb0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1067" y="1799306"/>
            <a:ext cx="2191094" cy="393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Эльза\Desktop\Рисунок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572" y="3156403"/>
            <a:ext cx="1344017" cy="10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Эльза\Desktop\Рисунок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81" y="5183674"/>
            <a:ext cx="3724786" cy="11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387599" y="228600"/>
            <a:ext cx="68589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Единицы складываем с единицами.</a:t>
            </a:r>
            <a:endParaRPr lang="ru-RU" sz="3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762000"/>
            <a:ext cx="65637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Десятки складываем с десятками.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5243513" cy="22129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Домашнее</a:t>
            </a:r>
            <a:br>
              <a:rPr lang="ru-RU" sz="6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</a:t>
            </a:r>
          </a:p>
        </p:txBody>
      </p:sp>
      <p:pic>
        <p:nvPicPr>
          <p:cNvPr id="31746" name="Picture 4" descr="ruchk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620462">
            <a:off x="4143461" y="2670732"/>
            <a:ext cx="5356225" cy="248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0" y="2209800"/>
            <a:ext cx="7391400" cy="193899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 стр. 58 </a:t>
            </a:r>
            <a:r>
              <a:rPr lang="ru-RU" sz="6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endParaRPr lang="ru-RU" sz="6000" b="1" i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Связной\Desktop\работа сайт\вспомогательная\2 класс\x_b09a26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042" y="1060214"/>
            <a:ext cx="2669723" cy="2224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C:\Users\Связной\Desktop\работа сайт\вспомогательная\2 класс\802030.1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92" y="3469751"/>
            <a:ext cx="2732021" cy="2049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1" name="Picture 5" descr="C:\Users\Связной\Desktop\работа сайт\вспомогательная\2 класс\x_b18d6058.jpg"/>
          <p:cNvPicPr>
            <a:picLocks noChangeAspect="1" noChangeArrowheads="1"/>
          </p:cNvPicPr>
          <p:nvPr/>
        </p:nvPicPr>
        <p:blipFill>
          <a:blip r:embed="rId4" cstate="print"/>
          <a:srcRect l="19560" r="17848"/>
          <a:stretch>
            <a:fillRect/>
          </a:stretch>
        </p:blipFill>
        <p:spPr bwMode="auto">
          <a:xfrm>
            <a:off x="6057621" y="928663"/>
            <a:ext cx="2618836" cy="2356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600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Каллиграфическая минутка</a:t>
            </a:r>
            <a:endParaRPr lang="ru-RU" sz="6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Связной\Desktop\работа сайт\вспомогательная\2 класс\1d1cb14688322e9518255a2dca8a655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7" y="609600"/>
            <a:ext cx="1763713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8600" y="2895600"/>
            <a:ext cx="891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первом числе 5 десятков и </a:t>
            </a:r>
          </a:p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единиц, второе число следует за первым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24200" y="4038600"/>
            <a:ext cx="1905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?</a:t>
            </a:r>
            <a:endParaRPr lang="ru-RU" sz="8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6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Устный счёт</a:t>
            </a:r>
            <a:endParaRPr lang="ru-RU" sz="9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Связной\Desktop\работа сайт\вспомогательная\2 класс\a260a48759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3334" y="2209800"/>
            <a:ext cx="2330666" cy="2743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38200"/>
            <a:ext cx="891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56= … +  … 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6600" y="3810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4200" y="381000"/>
            <a:ext cx="152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13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886200"/>
            <a:ext cx="891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57= … +  … 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31242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4200" y="3048000"/>
            <a:ext cx="152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13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38200"/>
            <a:ext cx="891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64= … +  … 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4114800"/>
            <a:ext cx="891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36= … +  … 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6600" y="3810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0" y="228600"/>
            <a:ext cx="1828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24200" y="32766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0" y="3429000"/>
            <a:ext cx="1219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38200"/>
            <a:ext cx="891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82= … +  … 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4038600"/>
            <a:ext cx="891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76= … +  … 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6600" y="3810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9000" y="381000"/>
            <a:ext cx="152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32004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86600" y="3276600"/>
            <a:ext cx="1676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38200"/>
            <a:ext cx="891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35= … +  … 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3886200"/>
            <a:ext cx="891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49= … +  … 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6600" y="3810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0" y="3048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5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31242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0400" y="3048000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1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0"/>
            <a:ext cx="8305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Задача.</a:t>
            </a:r>
            <a:endParaRPr lang="ru-RU" sz="8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1295400"/>
            <a:ext cx="6858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Тани было 2 груши. К ней пришли 2 подружки. Она дала им по груше, а они ей – по половинке. Кому досталось больше? 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Связной\Desktop\работа сайт\вспомогательная\2 класс\0_6fcb3_d601a429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43200"/>
            <a:ext cx="244044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228600"/>
            <a:ext cx="8686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20+2+8+40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533400"/>
            <a:ext cx="8686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30+3+50+7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609600"/>
            <a:ext cx="8686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6+40+4+20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990600"/>
            <a:ext cx="8686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1+10+9+60</a:t>
            </a:r>
            <a:endParaRPr lang="ru-RU" sz="130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Связной\Desktop\работа сайт\вспомогательная\2 класс\1d1cb14688322e9518255a2dca8a655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971800"/>
            <a:ext cx="2590800" cy="3213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5" grpId="1"/>
      <p:bldP spid="6" grpId="0"/>
      <p:bldP spid="6" grpId="1"/>
    </p:bldLst>
  </p:timing>
</p:sld>
</file>

<file path=ppt/theme/theme1.xml><?xml version="1.0" encoding="utf-8"?>
<a:theme xmlns:a="http://schemas.openxmlformats.org/drawingml/2006/main" name="Office Them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158</Words>
  <PresentationFormat>Экран (4:3)</PresentationFormat>
  <Paragraphs>51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Урок 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Группа «Практики»</vt:lpstr>
      <vt:lpstr>Слайд 12</vt:lpstr>
      <vt:lpstr>   </vt:lpstr>
      <vt:lpstr>Домашнее задание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?</dc:title>
  <dc:creator>Ольга</dc:creator>
  <cp:lastModifiedBy>Ольга</cp:lastModifiedBy>
  <cp:revision>13</cp:revision>
  <dcterms:created xsi:type="dcterms:W3CDTF">2016-11-03T11:01:38Z</dcterms:created>
  <dcterms:modified xsi:type="dcterms:W3CDTF">2016-11-10T14:02:11Z</dcterms:modified>
</cp:coreProperties>
</file>