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DB5439"/>
    <a:srgbClr val="FF5757"/>
    <a:srgbClr val="FA8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5FF1D-5549-47A0-A196-94815A9A7F7A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62184C-8B36-4F12-AD39-78F335E25057}">
      <dgm:prSet phldrT="[Текст]" custT="1"/>
      <dgm:spPr/>
      <dgm:t>
        <a:bodyPr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126FE2F5-2CB7-44CC-873D-68AA35361339}" type="parTrans" cxnId="{A81A13F7-0BF9-4BB3-BEBD-9BD5CBE05AC9}">
      <dgm:prSet/>
      <dgm:spPr/>
      <dgm:t>
        <a:bodyPr/>
        <a:lstStyle/>
        <a:p>
          <a:endParaRPr lang="ru-RU" sz="2400"/>
        </a:p>
      </dgm:t>
    </dgm:pt>
    <dgm:pt modelId="{E882E8FA-4149-4D60-A052-2BFCEE4148D8}" type="sibTrans" cxnId="{A81A13F7-0BF9-4BB3-BEBD-9BD5CBE05AC9}">
      <dgm:prSet/>
      <dgm:spPr/>
      <dgm:t>
        <a:bodyPr/>
        <a:lstStyle/>
        <a:p>
          <a:endParaRPr lang="ru-RU" sz="2400"/>
        </a:p>
      </dgm:t>
    </dgm:pt>
    <dgm:pt modelId="{27722C5C-DE05-417B-96ED-23BE226DA468}">
      <dgm:prSet phldrT="[Текст]" custT="1"/>
      <dgm:spPr/>
      <dgm:t>
        <a:bodyPr/>
        <a:lstStyle/>
        <a:p>
          <a:r>
            <a:rPr lang="ru-RU" sz="2400" dirty="0" smtClean="0"/>
            <a:t>Послушайте  симфоническую  поэму  Скрябина  «Прометей»,  нарисуйте  свою  цветовую  композицию  этого  сочинения.</a:t>
          </a:r>
          <a:endParaRPr lang="ru-RU" sz="2400" dirty="0"/>
        </a:p>
      </dgm:t>
    </dgm:pt>
    <dgm:pt modelId="{7B17D28B-C383-4938-BE4F-AB9C2F86ED91}" type="parTrans" cxnId="{0DD97102-E604-4A2A-A66C-AAF436F64594}">
      <dgm:prSet/>
      <dgm:spPr/>
      <dgm:t>
        <a:bodyPr/>
        <a:lstStyle/>
        <a:p>
          <a:endParaRPr lang="ru-RU" sz="2400"/>
        </a:p>
      </dgm:t>
    </dgm:pt>
    <dgm:pt modelId="{C924E5FB-9AC6-4DA6-A4D7-59DED1764010}" type="sibTrans" cxnId="{0DD97102-E604-4A2A-A66C-AAF436F64594}">
      <dgm:prSet/>
      <dgm:spPr/>
      <dgm:t>
        <a:bodyPr/>
        <a:lstStyle/>
        <a:p>
          <a:endParaRPr lang="ru-RU" sz="2400"/>
        </a:p>
      </dgm:t>
    </dgm:pt>
    <dgm:pt modelId="{D7A0FAA5-EF16-4A23-80B8-9BABD0DA642F}">
      <dgm:prSet phldrT="[Текст]"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E5490B3D-7491-4EDC-81C6-B6F35F008032}" type="parTrans" cxnId="{7422E524-5DEF-46FF-987E-28DB7A6A88AE}">
      <dgm:prSet/>
      <dgm:spPr/>
      <dgm:t>
        <a:bodyPr/>
        <a:lstStyle/>
        <a:p>
          <a:endParaRPr lang="ru-RU" sz="2400"/>
        </a:p>
      </dgm:t>
    </dgm:pt>
    <dgm:pt modelId="{05D951FC-B6D0-43AD-8613-6635A844B462}" type="sibTrans" cxnId="{7422E524-5DEF-46FF-987E-28DB7A6A88AE}">
      <dgm:prSet/>
      <dgm:spPr/>
      <dgm:t>
        <a:bodyPr/>
        <a:lstStyle/>
        <a:p>
          <a:endParaRPr lang="ru-RU" sz="2400"/>
        </a:p>
      </dgm:t>
    </dgm:pt>
    <dgm:pt modelId="{6CAD31F5-A3D0-488E-9F64-BC437F8696BE}">
      <dgm:prSet phldrT="[Текст]" custT="1"/>
      <dgm:spPr/>
      <dgm:t>
        <a:bodyPr/>
        <a:lstStyle/>
        <a:p>
          <a:r>
            <a:rPr lang="ru-RU" sz="2400" dirty="0" smtClean="0"/>
            <a:t>Какую  роль  играет  включение  в  репризе  хора,  который  исполняет  «тему  творческих стремлений»,  а  в  кульминации —  «тему  Прометея»?</a:t>
          </a:r>
          <a:endParaRPr lang="ru-RU" sz="2400" dirty="0"/>
        </a:p>
      </dgm:t>
    </dgm:pt>
    <dgm:pt modelId="{08E0A874-30D9-40F5-8664-226065E18CDC}" type="parTrans" cxnId="{65B38F22-2D2D-4F65-9D31-ED35B6AD6641}">
      <dgm:prSet/>
      <dgm:spPr/>
      <dgm:t>
        <a:bodyPr/>
        <a:lstStyle/>
        <a:p>
          <a:endParaRPr lang="ru-RU" sz="2400"/>
        </a:p>
      </dgm:t>
    </dgm:pt>
    <dgm:pt modelId="{7AD52624-5E31-4008-8B4B-BEFB67108E1C}" type="sibTrans" cxnId="{65B38F22-2D2D-4F65-9D31-ED35B6AD6641}">
      <dgm:prSet/>
      <dgm:spPr/>
      <dgm:t>
        <a:bodyPr/>
        <a:lstStyle/>
        <a:p>
          <a:endParaRPr lang="ru-RU" sz="2400"/>
        </a:p>
      </dgm:t>
    </dgm:pt>
    <dgm:pt modelId="{A50D948E-8659-4F8D-861C-EE9FD50DF74F}">
      <dgm:prSet phldrT="[Текст]"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967BE6A9-B72A-47FF-AE61-84068CAADD80}" type="parTrans" cxnId="{24798C5E-F776-445F-91B5-1BDD204D5DC2}">
      <dgm:prSet/>
      <dgm:spPr/>
      <dgm:t>
        <a:bodyPr/>
        <a:lstStyle/>
        <a:p>
          <a:endParaRPr lang="ru-RU" sz="2400"/>
        </a:p>
      </dgm:t>
    </dgm:pt>
    <dgm:pt modelId="{10C17509-C224-4564-9AEB-556A5C62F37E}" type="sibTrans" cxnId="{24798C5E-F776-445F-91B5-1BDD204D5DC2}">
      <dgm:prSet/>
      <dgm:spPr/>
      <dgm:t>
        <a:bodyPr/>
        <a:lstStyle/>
        <a:p>
          <a:endParaRPr lang="ru-RU" sz="2400"/>
        </a:p>
      </dgm:t>
    </dgm:pt>
    <dgm:pt modelId="{51577587-11C0-47F8-8411-41B98B8F5E51}">
      <dgm:prSet phldrT="[Текст]" custT="1"/>
      <dgm:spPr/>
      <dgm:t>
        <a:bodyPr/>
        <a:lstStyle/>
        <a:p>
          <a:r>
            <a:rPr lang="ru-RU" sz="2400" b="0" i="1" dirty="0" smtClean="0"/>
            <a:t>Представьте себя в роли дирижера и передайте выразительными жестами смену музыкальных образов  в  репризе    поэмы.</a:t>
          </a:r>
          <a:endParaRPr lang="ru-RU" sz="2400" dirty="0"/>
        </a:p>
      </dgm:t>
    </dgm:pt>
    <dgm:pt modelId="{EDA5BA74-91C4-4BBD-BF2B-E1F86858699A}" type="parTrans" cxnId="{903C416B-4050-40AB-8238-E2D70EBBA956}">
      <dgm:prSet/>
      <dgm:spPr/>
      <dgm:t>
        <a:bodyPr/>
        <a:lstStyle/>
        <a:p>
          <a:endParaRPr lang="ru-RU" sz="2400"/>
        </a:p>
      </dgm:t>
    </dgm:pt>
    <dgm:pt modelId="{1DA42549-90BC-4257-823B-97D733EF282A}" type="sibTrans" cxnId="{903C416B-4050-40AB-8238-E2D70EBBA956}">
      <dgm:prSet/>
      <dgm:spPr/>
      <dgm:t>
        <a:bodyPr/>
        <a:lstStyle/>
        <a:p>
          <a:endParaRPr lang="ru-RU" sz="2400"/>
        </a:p>
      </dgm:t>
    </dgm:pt>
    <dgm:pt modelId="{C4E51713-7D6E-4859-A823-B20AF0783DF0}">
      <dgm:prSet custT="1"/>
      <dgm:spPr/>
      <dgm:t>
        <a:bodyPr/>
        <a:lstStyle/>
        <a:p>
          <a:r>
            <a:rPr lang="ru-RU" sz="2400" dirty="0" smtClean="0"/>
            <a:t>4</a:t>
          </a:r>
          <a:endParaRPr lang="ru-RU" sz="2400" dirty="0"/>
        </a:p>
      </dgm:t>
    </dgm:pt>
    <dgm:pt modelId="{EDB54D69-2B6D-4F62-A035-1B3CDE38B785}" type="parTrans" cxnId="{8F86777F-53C1-4D81-90B0-FC4E5C09057C}">
      <dgm:prSet/>
      <dgm:spPr/>
      <dgm:t>
        <a:bodyPr/>
        <a:lstStyle/>
        <a:p>
          <a:endParaRPr lang="ru-RU" sz="2400"/>
        </a:p>
      </dgm:t>
    </dgm:pt>
    <dgm:pt modelId="{231235B2-EE79-4A72-8143-5C0575BAB2FB}" type="sibTrans" cxnId="{8F86777F-53C1-4D81-90B0-FC4E5C09057C}">
      <dgm:prSet/>
      <dgm:spPr/>
      <dgm:t>
        <a:bodyPr/>
        <a:lstStyle/>
        <a:p>
          <a:endParaRPr lang="ru-RU" sz="2400"/>
        </a:p>
      </dgm:t>
    </dgm:pt>
    <dgm:pt modelId="{88D69441-1069-4963-A1F1-F152ACEA8483}">
      <dgm:prSet custT="1"/>
      <dgm:spPr/>
      <dgm:t>
        <a:bodyPr/>
        <a:lstStyle/>
        <a:p>
          <a:r>
            <a:rPr lang="ru-RU" sz="2200" dirty="0" smtClean="0"/>
            <a:t>Какие  жанры  музыкального  искусства  помогли  композитору  создать  образ  Прометея (выберите  из  предложенных  и  аргументируйте  свое  мнение):  программная  симфония,  концерт  для фортепиано  с  оркестром,  кантата?</a:t>
          </a:r>
          <a:endParaRPr lang="ru-RU" sz="2200" dirty="0"/>
        </a:p>
      </dgm:t>
    </dgm:pt>
    <dgm:pt modelId="{180E350D-12E9-4411-8786-F4E69DC7CA5D}" type="parTrans" cxnId="{EB51DB07-CDB0-45E9-9043-0B16D06B5A84}">
      <dgm:prSet/>
      <dgm:spPr/>
      <dgm:t>
        <a:bodyPr/>
        <a:lstStyle/>
        <a:p>
          <a:endParaRPr lang="ru-RU" sz="2400"/>
        </a:p>
      </dgm:t>
    </dgm:pt>
    <dgm:pt modelId="{63326736-3703-48BE-824E-4B1582D73B18}" type="sibTrans" cxnId="{EB51DB07-CDB0-45E9-9043-0B16D06B5A84}">
      <dgm:prSet/>
      <dgm:spPr/>
      <dgm:t>
        <a:bodyPr/>
        <a:lstStyle/>
        <a:p>
          <a:endParaRPr lang="ru-RU" sz="2400"/>
        </a:p>
      </dgm:t>
    </dgm:pt>
    <dgm:pt modelId="{4BB936EA-CF1D-46B5-9D2F-B73338A117DD}" type="pres">
      <dgm:prSet presAssocID="{D325FF1D-5549-47A0-A196-94815A9A7F7A}" presName="linearFlow" presStyleCnt="0">
        <dgm:presLayoutVars>
          <dgm:dir/>
          <dgm:animLvl val="lvl"/>
          <dgm:resizeHandles val="exact"/>
        </dgm:presLayoutVars>
      </dgm:prSet>
      <dgm:spPr/>
    </dgm:pt>
    <dgm:pt modelId="{76781342-3440-4345-8E9A-3BB7605DE5AE}" type="pres">
      <dgm:prSet presAssocID="{E862184C-8B36-4F12-AD39-78F335E25057}" presName="composite" presStyleCnt="0"/>
      <dgm:spPr/>
    </dgm:pt>
    <dgm:pt modelId="{CD4DA5B1-5B9D-41A5-B2E9-FDE79786672F}" type="pres">
      <dgm:prSet presAssocID="{E862184C-8B36-4F12-AD39-78F335E2505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24DF764-0282-4F86-ABB6-A3BBBF529D12}" type="pres">
      <dgm:prSet presAssocID="{E862184C-8B36-4F12-AD39-78F335E25057}" presName="descendantText" presStyleLbl="alignAcc1" presStyleIdx="0" presStyleCnt="4" custScaleY="178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52EEC-DBB2-4D69-B686-43BEE522D2BA}" type="pres">
      <dgm:prSet presAssocID="{E882E8FA-4149-4D60-A052-2BFCEE4148D8}" presName="sp" presStyleCnt="0"/>
      <dgm:spPr/>
    </dgm:pt>
    <dgm:pt modelId="{71C40218-0C98-4B97-B5A2-C3AF5A50299E}" type="pres">
      <dgm:prSet presAssocID="{D7A0FAA5-EF16-4A23-80B8-9BABD0DA642F}" presName="composite" presStyleCnt="0"/>
      <dgm:spPr/>
    </dgm:pt>
    <dgm:pt modelId="{EB875C87-768D-4C04-BAD1-A985EB3BDFB4}" type="pres">
      <dgm:prSet presAssocID="{D7A0FAA5-EF16-4A23-80B8-9BABD0DA642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A3453FA-5644-4C6F-BE36-5A3E8B346336}" type="pres">
      <dgm:prSet presAssocID="{D7A0FAA5-EF16-4A23-80B8-9BABD0DA642F}" presName="descendantText" presStyleLbl="alignAcc1" presStyleIdx="1" presStyleCnt="4" custScaleY="165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C3D89-0D2F-4224-874A-B7C1E149FB90}" type="pres">
      <dgm:prSet presAssocID="{05D951FC-B6D0-43AD-8613-6635A844B462}" presName="sp" presStyleCnt="0"/>
      <dgm:spPr/>
    </dgm:pt>
    <dgm:pt modelId="{55CACD8B-A6A3-4CD2-8C97-B931603EA56C}" type="pres">
      <dgm:prSet presAssocID="{A50D948E-8659-4F8D-861C-EE9FD50DF74F}" presName="composite" presStyleCnt="0"/>
      <dgm:spPr/>
    </dgm:pt>
    <dgm:pt modelId="{DE7CDD0F-A760-46A8-87D7-0938E0E0526A}" type="pres">
      <dgm:prSet presAssocID="{A50D948E-8659-4F8D-861C-EE9FD50DF74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E4EE8E9-FC67-4672-851E-02FFB53445D0}" type="pres">
      <dgm:prSet presAssocID="{A50D948E-8659-4F8D-861C-EE9FD50DF74F}" presName="descendantText" presStyleLbl="alignAcc1" presStyleIdx="2" presStyleCnt="4" custScaleY="169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3BC21-ECE8-4FE5-B168-B3C871BC76C2}" type="pres">
      <dgm:prSet presAssocID="{10C17509-C224-4564-9AEB-556A5C62F37E}" presName="sp" presStyleCnt="0"/>
      <dgm:spPr/>
    </dgm:pt>
    <dgm:pt modelId="{A34118E0-EB54-4FC0-B5A6-47733E07288A}" type="pres">
      <dgm:prSet presAssocID="{C4E51713-7D6E-4859-A823-B20AF0783DF0}" presName="composite" presStyleCnt="0"/>
      <dgm:spPr/>
    </dgm:pt>
    <dgm:pt modelId="{2CC19CC6-DFA4-4D4E-B109-EA63A7B3C007}" type="pres">
      <dgm:prSet presAssocID="{C4E51713-7D6E-4859-A823-B20AF0783DF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B3DADB1-A237-440F-9870-F26EF1EDFC0E}" type="pres">
      <dgm:prSet presAssocID="{C4E51713-7D6E-4859-A823-B20AF0783DF0}" presName="descendantText" presStyleLbl="alignAcc1" presStyleIdx="3" presStyleCnt="4" custScaleY="19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C416B-4050-40AB-8238-E2D70EBBA956}" srcId="{A50D948E-8659-4F8D-861C-EE9FD50DF74F}" destId="{51577587-11C0-47F8-8411-41B98B8F5E51}" srcOrd="0" destOrd="0" parTransId="{EDA5BA74-91C4-4BBD-BF2B-E1F86858699A}" sibTransId="{1DA42549-90BC-4257-823B-97D733EF282A}"/>
    <dgm:cxn modelId="{6611823B-4A46-49A7-A2E4-84011F8FDCF8}" type="presOf" srcId="{51577587-11C0-47F8-8411-41B98B8F5E51}" destId="{4E4EE8E9-FC67-4672-851E-02FFB53445D0}" srcOrd="0" destOrd="0" presId="urn:microsoft.com/office/officeart/2005/8/layout/chevron2"/>
    <dgm:cxn modelId="{8F86777F-53C1-4D81-90B0-FC4E5C09057C}" srcId="{D325FF1D-5549-47A0-A196-94815A9A7F7A}" destId="{C4E51713-7D6E-4859-A823-B20AF0783DF0}" srcOrd="3" destOrd="0" parTransId="{EDB54D69-2B6D-4F62-A035-1B3CDE38B785}" sibTransId="{231235B2-EE79-4A72-8143-5C0575BAB2FB}"/>
    <dgm:cxn modelId="{3B21EA36-BD31-4D96-9CE5-F0312AB44185}" type="presOf" srcId="{C4E51713-7D6E-4859-A823-B20AF0783DF0}" destId="{2CC19CC6-DFA4-4D4E-B109-EA63A7B3C007}" srcOrd="0" destOrd="0" presId="urn:microsoft.com/office/officeart/2005/8/layout/chevron2"/>
    <dgm:cxn modelId="{7422E524-5DEF-46FF-987E-28DB7A6A88AE}" srcId="{D325FF1D-5549-47A0-A196-94815A9A7F7A}" destId="{D7A0FAA5-EF16-4A23-80B8-9BABD0DA642F}" srcOrd="1" destOrd="0" parTransId="{E5490B3D-7491-4EDC-81C6-B6F35F008032}" sibTransId="{05D951FC-B6D0-43AD-8613-6635A844B462}"/>
    <dgm:cxn modelId="{E0E8CA6C-A267-4F23-97A2-E28F92B92230}" type="presOf" srcId="{27722C5C-DE05-417B-96ED-23BE226DA468}" destId="{724DF764-0282-4F86-ABB6-A3BBBF529D12}" srcOrd="0" destOrd="0" presId="urn:microsoft.com/office/officeart/2005/8/layout/chevron2"/>
    <dgm:cxn modelId="{5ACE3899-E98D-4A87-918E-7023DBA836EC}" type="presOf" srcId="{D7A0FAA5-EF16-4A23-80B8-9BABD0DA642F}" destId="{EB875C87-768D-4C04-BAD1-A985EB3BDFB4}" srcOrd="0" destOrd="0" presId="urn:microsoft.com/office/officeart/2005/8/layout/chevron2"/>
    <dgm:cxn modelId="{A81A13F7-0BF9-4BB3-BEBD-9BD5CBE05AC9}" srcId="{D325FF1D-5549-47A0-A196-94815A9A7F7A}" destId="{E862184C-8B36-4F12-AD39-78F335E25057}" srcOrd="0" destOrd="0" parTransId="{126FE2F5-2CB7-44CC-873D-68AA35361339}" sibTransId="{E882E8FA-4149-4D60-A052-2BFCEE4148D8}"/>
    <dgm:cxn modelId="{EB51DB07-CDB0-45E9-9043-0B16D06B5A84}" srcId="{C4E51713-7D6E-4859-A823-B20AF0783DF0}" destId="{88D69441-1069-4963-A1F1-F152ACEA8483}" srcOrd="0" destOrd="0" parTransId="{180E350D-12E9-4411-8786-F4E69DC7CA5D}" sibTransId="{63326736-3703-48BE-824E-4B1582D73B18}"/>
    <dgm:cxn modelId="{F018F808-48AA-4D6F-85D3-95A3D77FFB0E}" type="presOf" srcId="{E862184C-8B36-4F12-AD39-78F335E25057}" destId="{CD4DA5B1-5B9D-41A5-B2E9-FDE79786672F}" srcOrd="0" destOrd="0" presId="urn:microsoft.com/office/officeart/2005/8/layout/chevron2"/>
    <dgm:cxn modelId="{0E1D2D50-E28D-4D8F-8126-9177A4A12E8D}" type="presOf" srcId="{6CAD31F5-A3D0-488E-9F64-BC437F8696BE}" destId="{AA3453FA-5644-4C6F-BE36-5A3E8B346336}" srcOrd="0" destOrd="0" presId="urn:microsoft.com/office/officeart/2005/8/layout/chevron2"/>
    <dgm:cxn modelId="{0DD97102-E604-4A2A-A66C-AAF436F64594}" srcId="{E862184C-8B36-4F12-AD39-78F335E25057}" destId="{27722C5C-DE05-417B-96ED-23BE226DA468}" srcOrd="0" destOrd="0" parTransId="{7B17D28B-C383-4938-BE4F-AB9C2F86ED91}" sibTransId="{C924E5FB-9AC6-4DA6-A4D7-59DED1764010}"/>
    <dgm:cxn modelId="{65B38F22-2D2D-4F65-9D31-ED35B6AD6641}" srcId="{D7A0FAA5-EF16-4A23-80B8-9BABD0DA642F}" destId="{6CAD31F5-A3D0-488E-9F64-BC437F8696BE}" srcOrd="0" destOrd="0" parTransId="{08E0A874-30D9-40F5-8664-226065E18CDC}" sibTransId="{7AD52624-5E31-4008-8B4B-BEFB67108E1C}"/>
    <dgm:cxn modelId="{24798C5E-F776-445F-91B5-1BDD204D5DC2}" srcId="{D325FF1D-5549-47A0-A196-94815A9A7F7A}" destId="{A50D948E-8659-4F8D-861C-EE9FD50DF74F}" srcOrd="2" destOrd="0" parTransId="{967BE6A9-B72A-47FF-AE61-84068CAADD80}" sibTransId="{10C17509-C224-4564-9AEB-556A5C62F37E}"/>
    <dgm:cxn modelId="{A487BE85-07F4-4AA1-9551-0F3F419F6DC4}" type="presOf" srcId="{88D69441-1069-4963-A1F1-F152ACEA8483}" destId="{DB3DADB1-A237-440F-9870-F26EF1EDFC0E}" srcOrd="0" destOrd="0" presId="urn:microsoft.com/office/officeart/2005/8/layout/chevron2"/>
    <dgm:cxn modelId="{663BE3E2-05D5-4E7A-AED7-0C8E536E29DA}" type="presOf" srcId="{D325FF1D-5549-47A0-A196-94815A9A7F7A}" destId="{4BB936EA-CF1D-46B5-9D2F-B73338A117DD}" srcOrd="0" destOrd="0" presId="urn:microsoft.com/office/officeart/2005/8/layout/chevron2"/>
    <dgm:cxn modelId="{ACDE0FD3-ACB7-4CC6-91EE-2B3AE00E78F0}" type="presOf" srcId="{A50D948E-8659-4F8D-861C-EE9FD50DF74F}" destId="{DE7CDD0F-A760-46A8-87D7-0938E0E0526A}" srcOrd="0" destOrd="0" presId="urn:microsoft.com/office/officeart/2005/8/layout/chevron2"/>
    <dgm:cxn modelId="{A20E8DBB-D030-471F-826C-59E68C439FB8}" type="presParOf" srcId="{4BB936EA-CF1D-46B5-9D2F-B73338A117DD}" destId="{76781342-3440-4345-8E9A-3BB7605DE5AE}" srcOrd="0" destOrd="0" presId="urn:microsoft.com/office/officeart/2005/8/layout/chevron2"/>
    <dgm:cxn modelId="{5036D806-51E5-4C00-9CCF-2A135910C92F}" type="presParOf" srcId="{76781342-3440-4345-8E9A-3BB7605DE5AE}" destId="{CD4DA5B1-5B9D-41A5-B2E9-FDE79786672F}" srcOrd="0" destOrd="0" presId="urn:microsoft.com/office/officeart/2005/8/layout/chevron2"/>
    <dgm:cxn modelId="{4847549B-EE11-4CCF-ADE0-D9818A0F39A9}" type="presParOf" srcId="{76781342-3440-4345-8E9A-3BB7605DE5AE}" destId="{724DF764-0282-4F86-ABB6-A3BBBF529D12}" srcOrd="1" destOrd="0" presId="urn:microsoft.com/office/officeart/2005/8/layout/chevron2"/>
    <dgm:cxn modelId="{BE629043-80D4-4833-8C74-05FA93EA8394}" type="presParOf" srcId="{4BB936EA-CF1D-46B5-9D2F-B73338A117DD}" destId="{2F052EEC-DBB2-4D69-B686-43BEE522D2BA}" srcOrd="1" destOrd="0" presId="urn:microsoft.com/office/officeart/2005/8/layout/chevron2"/>
    <dgm:cxn modelId="{5E85BC0E-2AA1-4E30-A72B-8B154D89E21F}" type="presParOf" srcId="{4BB936EA-CF1D-46B5-9D2F-B73338A117DD}" destId="{71C40218-0C98-4B97-B5A2-C3AF5A50299E}" srcOrd="2" destOrd="0" presId="urn:microsoft.com/office/officeart/2005/8/layout/chevron2"/>
    <dgm:cxn modelId="{0605BA09-D877-4DDF-859E-490EBF16BC37}" type="presParOf" srcId="{71C40218-0C98-4B97-B5A2-C3AF5A50299E}" destId="{EB875C87-768D-4C04-BAD1-A985EB3BDFB4}" srcOrd="0" destOrd="0" presId="urn:microsoft.com/office/officeart/2005/8/layout/chevron2"/>
    <dgm:cxn modelId="{2879DE5C-C307-493A-A670-C1352D07B3B4}" type="presParOf" srcId="{71C40218-0C98-4B97-B5A2-C3AF5A50299E}" destId="{AA3453FA-5644-4C6F-BE36-5A3E8B346336}" srcOrd="1" destOrd="0" presId="urn:microsoft.com/office/officeart/2005/8/layout/chevron2"/>
    <dgm:cxn modelId="{888FEBAD-1493-4F86-8814-A68319769C00}" type="presParOf" srcId="{4BB936EA-CF1D-46B5-9D2F-B73338A117DD}" destId="{A00C3D89-0D2F-4224-874A-B7C1E149FB90}" srcOrd="3" destOrd="0" presId="urn:microsoft.com/office/officeart/2005/8/layout/chevron2"/>
    <dgm:cxn modelId="{A0B98E9D-9405-475F-A97C-0FBCB2FF87C4}" type="presParOf" srcId="{4BB936EA-CF1D-46B5-9D2F-B73338A117DD}" destId="{55CACD8B-A6A3-4CD2-8C97-B931603EA56C}" srcOrd="4" destOrd="0" presId="urn:microsoft.com/office/officeart/2005/8/layout/chevron2"/>
    <dgm:cxn modelId="{B003021A-4677-4CBA-9B06-F8B309E78425}" type="presParOf" srcId="{55CACD8B-A6A3-4CD2-8C97-B931603EA56C}" destId="{DE7CDD0F-A760-46A8-87D7-0938E0E0526A}" srcOrd="0" destOrd="0" presId="urn:microsoft.com/office/officeart/2005/8/layout/chevron2"/>
    <dgm:cxn modelId="{49D834B6-EF63-4D52-8FDE-C5A68689C8B2}" type="presParOf" srcId="{55CACD8B-A6A3-4CD2-8C97-B931603EA56C}" destId="{4E4EE8E9-FC67-4672-851E-02FFB53445D0}" srcOrd="1" destOrd="0" presId="urn:microsoft.com/office/officeart/2005/8/layout/chevron2"/>
    <dgm:cxn modelId="{E6037944-1A76-40CA-A2CC-EAF469AFABC3}" type="presParOf" srcId="{4BB936EA-CF1D-46B5-9D2F-B73338A117DD}" destId="{2E53BC21-ECE8-4FE5-B168-B3C871BC76C2}" srcOrd="5" destOrd="0" presId="urn:microsoft.com/office/officeart/2005/8/layout/chevron2"/>
    <dgm:cxn modelId="{C9F8F058-ADE2-463D-8038-A6D59B079F0C}" type="presParOf" srcId="{4BB936EA-CF1D-46B5-9D2F-B73338A117DD}" destId="{A34118E0-EB54-4FC0-B5A6-47733E07288A}" srcOrd="6" destOrd="0" presId="urn:microsoft.com/office/officeart/2005/8/layout/chevron2"/>
    <dgm:cxn modelId="{837A7ED8-3670-40A9-8F73-1F135BC87AE2}" type="presParOf" srcId="{A34118E0-EB54-4FC0-B5A6-47733E07288A}" destId="{2CC19CC6-DFA4-4D4E-B109-EA63A7B3C007}" srcOrd="0" destOrd="0" presId="urn:microsoft.com/office/officeart/2005/8/layout/chevron2"/>
    <dgm:cxn modelId="{FA464D57-C42D-4407-82B9-89D514BE8E05}" type="presParOf" srcId="{A34118E0-EB54-4FC0-B5A6-47733E07288A}" destId="{DB3DADB1-A237-440F-9870-F26EF1EDFC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A5B1-5B9D-41A5-B2E9-FDE79786672F}">
      <dsp:nvSpPr>
        <dsp:cNvPr id="0" name=""/>
        <dsp:cNvSpPr/>
      </dsp:nvSpPr>
      <dsp:spPr>
        <a:xfrm rot="5400000">
          <a:off x="-193902" y="652508"/>
          <a:ext cx="1292682" cy="90487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-5400000">
        <a:off x="0" y="911045"/>
        <a:ext cx="904878" cy="387804"/>
      </dsp:txXfrm>
    </dsp:sp>
    <dsp:sp modelId="{724DF764-0282-4F86-ABB6-A3BBBF529D12}">
      <dsp:nvSpPr>
        <dsp:cNvPr id="0" name=""/>
        <dsp:cNvSpPr/>
      </dsp:nvSpPr>
      <dsp:spPr>
        <a:xfrm rot="5400000">
          <a:off x="4166458" y="-3133329"/>
          <a:ext cx="1500952" cy="8024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Послушайте  симфоническую  поэму  Скрябина  «Прометей»,  нарисуйте  свою  цветовую  композицию  этого  сочинения.</a:t>
          </a:r>
          <a:endParaRPr lang="ru-RU" sz="2400" kern="1200" dirty="0"/>
        </a:p>
      </dsp:txBody>
      <dsp:txXfrm rot="-5400000">
        <a:off x="904878" y="201521"/>
        <a:ext cx="7950843" cy="1354412"/>
      </dsp:txXfrm>
    </dsp:sp>
    <dsp:sp modelId="{EB875C87-768D-4C04-BAD1-A985EB3BDFB4}">
      <dsp:nvSpPr>
        <dsp:cNvPr id="0" name=""/>
        <dsp:cNvSpPr/>
      </dsp:nvSpPr>
      <dsp:spPr>
        <a:xfrm rot="5400000">
          <a:off x="-193902" y="2110925"/>
          <a:ext cx="1292682" cy="904878"/>
        </a:xfrm>
        <a:prstGeom prst="chevron">
          <a:avLst/>
        </a:prstGeom>
        <a:solidFill>
          <a:schemeClr val="accent2">
            <a:hueOff val="279592"/>
            <a:satOff val="-2641"/>
            <a:lumOff val="-2746"/>
            <a:alphaOff val="0"/>
          </a:schemeClr>
        </a:solidFill>
        <a:ln w="25400" cap="flat" cmpd="sng" algn="ctr">
          <a:solidFill>
            <a:schemeClr val="accent2">
              <a:hueOff val="279592"/>
              <a:satOff val="-2641"/>
              <a:lumOff val="-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-5400000">
        <a:off x="0" y="2369462"/>
        <a:ext cx="904878" cy="387804"/>
      </dsp:txXfrm>
    </dsp:sp>
    <dsp:sp modelId="{AA3453FA-5644-4C6F-BE36-5A3E8B346336}">
      <dsp:nvSpPr>
        <dsp:cNvPr id="0" name=""/>
        <dsp:cNvSpPr/>
      </dsp:nvSpPr>
      <dsp:spPr>
        <a:xfrm rot="5400000">
          <a:off x="4223028" y="-1674912"/>
          <a:ext cx="1387813" cy="8024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79592"/>
              <a:satOff val="-2641"/>
              <a:lumOff val="-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Какую  роль  играет  включение  в  репризе  хора,  который  исполняет  «тему  творческих стремлений»,  а  в  кульминации —  «тему  Прометея»?</a:t>
          </a:r>
          <a:endParaRPr lang="ru-RU" sz="2400" kern="1200" dirty="0"/>
        </a:p>
      </dsp:txBody>
      <dsp:txXfrm rot="-5400000">
        <a:off x="904879" y="1710984"/>
        <a:ext cx="7956366" cy="1252319"/>
      </dsp:txXfrm>
    </dsp:sp>
    <dsp:sp modelId="{DE7CDD0F-A760-46A8-87D7-0938E0E0526A}">
      <dsp:nvSpPr>
        <dsp:cNvPr id="0" name=""/>
        <dsp:cNvSpPr/>
      </dsp:nvSpPr>
      <dsp:spPr>
        <a:xfrm rot="5400000">
          <a:off x="-193902" y="3586353"/>
          <a:ext cx="1292682" cy="904878"/>
        </a:xfrm>
        <a:prstGeom prst="chevron">
          <a:avLst/>
        </a:prstGeom>
        <a:solidFill>
          <a:schemeClr val="accent2">
            <a:hueOff val="559183"/>
            <a:satOff val="-5282"/>
            <a:lumOff val="-5491"/>
            <a:alphaOff val="0"/>
          </a:schemeClr>
        </a:solidFill>
        <a:ln w="25400" cap="flat" cmpd="sng" algn="ctr">
          <a:solidFill>
            <a:schemeClr val="accent2">
              <a:hueOff val="559183"/>
              <a:satOff val="-5282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0" y="3844890"/>
        <a:ext cx="904878" cy="387804"/>
      </dsp:txXfrm>
    </dsp:sp>
    <dsp:sp modelId="{4E4EE8E9-FC67-4672-851E-02FFB53445D0}">
      <dsp:nvSpPr>
        <dsp:cNvPr id="0" name=""/>
        <dsp:cNvSpPr/>
      </dsp:nvSpPr>
      <dsp:spPr>
        <a:xfrm rot="5400000">
          <a:off x="4206017" y="-199483"/>
          <a:ext cx="1421835" cy="8024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59183"/>
              <a:satOff val="-5282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1" kern="1200" dirty="0" smtClean="0"/>
            <a:t>Представьте себя в роли дирижера и передайте выразительными жестами смену музыкальных образов  в  репризе    поэмы.</a:t>
          </a:r>
          <a:endParaRPr lang="ru-RU" sz="2400" kern="1200" dirty="0"/>
        </a:p>
      </dsp:txBody>
      <dsp:txXfrm rot="-5400000">
        <a:off x="904878" y="3171064"/>
        <a:ext cx="7954705" cy="1283019"/>
      </dsp:txXfrm>
    </dsp:sp>
    <dsp:sp modelId="{2CC19CC6-DFA4-4D4E-B109-EA63A7B3C007}">
      <dsp:nvSpPr>
        <dsp:cNvPr id="0" name=""/>
        <dsp:cNvSpPr/>
      </dsp:nvSpPr>
      <dsp:spPr>
        <a:xfrm rot="5400000">
          <a:off x="-193902" y="5181680"/>
          <a:ext cx="1292682" cy="904878"/>
        </a:xfrm>
        <a:prstGeom prst="chevron">
          <a:avLst/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25400" cap="flat" cmpd="sng" algn="ctr">
          <a:solidFill>
            <a:schemeClr val="accent2">
              <a:hueOff val="838775"/>
              <a:satOff val="-7923"/>
              <a:lumOff val="-8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 rot="-5400000">
        <a:off x="0" y="5440217"/>
        <a:ext cx="904878" cy="387804"/>
      </dsp:txXfrm>
    </dsp:sp>
    <dsp:sp modelId="{DB3DADB1-A237-440F-9870-F26EF1EDFC0E}">
      <dsp:nvSpPr>
        <dsp:cNvPr id="0" name=""/>
        <dsp:cNvSpPr/>
      </dsp:nvSpPr>
      <dsp:spPr>
        <a:xfrm rot="5400000">
          <a:off x="4086118" y="1395842"/>
          <a:ext cx="1661632" cy="8024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838775"/>
              <a:satOff val="-7923"/>
              <a:lumOff val="-8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Какие  жанры  музыкального  искусства  помогли  композитору  создать  образ  Прометея (выберите  из  предложенных  и  аргументируйте  свое  мнение):  программная  симфония,  концерт  для фортепиано  с  оркестром,  кантата?</a:t>
          </a:r>
          <a:endParaRPr lang="ru-RU" sz="2200" kern="1200" dirty="0"/>
        </a:p>
      </dsp:txBody>
      <dsp:txXfrm rot="-5400000">
        <a:off x="904878" y="4658196"/>
        <a:ext cx="7942999" cy="1499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969D0-C40F-4953-A4B7-27352CD97E3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2F83F-D766-41CF-9B98-2C67BF254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2F83F-D766-41CF-9B98-2C67BF254B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0F74-AF59-441D-AAB0-29357EF7EF7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BC039-ECA4-4F2C-AA81-63D33E949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44;&#1083;&#1103;%20&#1091;&#1088;&#1086;&#1082;&#1086;&#1074;%20&#1084;&#1091;&#1079;&#1099;&#1082;&#1080;\&#1082;&#1083;&#1072;&#1089;&#1089;&#1099;\&#1080;&#1089;&#1082;&#1091;&#1089;&#1089;&#1090;&#1074;&#1086;\8%20&#1082;&#1083;&#1072;&#1089;&#1089;\3%20&#1095;&#1077;&#1090;&#1074;&#1077;&#1088;&#1090;&#1100;\&#1089;&#1080;&#1084;&#1074;&#1086;&#1083;%20&#1086;&#1075;&#1085;&#1103;\&#1057;&#1085;&#1080;&#1084;&#1086;&#1082;.JPG" TargetMode="External"/><Relationship Id="rId2" Type="http://schemas.openxmlformats.org/officeDocument/2006/relationships/hyperlink" Target="file:///E:\&#1044;&#1083;&#1103;%20&#1091;&#1088;&#1086;&#1082;&#1086;&#1074;%20&#1084;&#1091;&#1079;&#1099;&#1082;&#1080;\&#1082;&#1083;&#1072;&#1089;&#1089;&#1099;\&#1080;&#1089;&#1082;&#1091;&#1089;&#1089;&#1090;&#1074;&#1086;\8%20&#1082;&#1083;&#1072;&#1089;&#1089;\3%20&#1095;&#1077;&#1090;&#1074;&#1077;&#1088;&#1090;&#1100;\&#1089;&#1080;&#1084;&#1074;&#1086;&#1083;%20&#1086;&#1075;&#1085;&#1103;\1382701500_abandoned08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91;&#1088;&#1086;&#1082;&#1080;%20&#1084;&#1091;&#1079;&#1099;&#1082;&#1080;\&#1082;&#1083;&#1072;&#1089;&#1089;&#1099;\&#1080;&#1089;&#1082;&#1091;&#1089;&#1089;&#1090;&#1074;&#1086;\8%20&#1082;&#1083;&#1072;&#1089;&#1089;\3%20&#1095;&#1077;&#1090;&#1074;&#1077;&#1088;&#1090;&#1100;\&#1089;&#1080;&#1084;&#1074;&#1086;&#1083;%20&#1086;&#1075;&#1085;&#1103;\Scriabin's%20Prometheus-%20Poem%20of%20Fire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commons.wikimedia.org/wiki/File:Theofanus_uspenie.jpg?uselang=r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772400" cy="25922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5400" b="1" dirty="0">
                <a:ln/>
                <a:solidFill>
                  <a:schemeClr val="accent3"/>
                </a:solidFill>
              </a:rPr>
              <a:t>Музыкально-поэтическая символика огня.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Урок Искусства в 8 классе по программе Сергеевой и Критской. Презентация составлена по материалам учебника авторов </a:t>
            </a:r>
            <a:r>
              <a:rPr lang="ru-RU" alt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Милевской</a:t>
            </a:r>
            <a:r>
              <a:rPr lang="ru-RU" alt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Н. Г.</a:t>
            </a:r>
          </a:p>
          <a:p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826127"/>
            <a:ext cx="8748464" cy="40318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1907 году для Скрябина проблема световых эффектов уже существовала. В «Поэме экстаза» справа от нотных линеек, на которых были эскизы ее будущих тем и гармоний, Скрябин написал: б/ж/</a:t>
            </a:r>
            <a:r>
              <a:rPr lang="ru-RU" sz="3200" dirty="0" err="1" smtClean="0"/>
              <a:t>кр</a:t>
            </a:r>
            <a:r>
              <a:rPr lang="ru-RU" sz="3200" dirty="0" smtClean="0"/>
              <a:t>/</a:t>
            </a:r>
            <a:r>
              <a:rPr lang="ru-RU" sz="3200" dirty="0" err="1" smtClean="0"/>
              <a:t>зел</a:t>
            </a:r>
            <a:r>
              <a:rPr lang="ru-RU" sz="3200" dirty="0" smtClean="0"/>
              <a:t>/</a:t>
            </a:r>
            <a:r>
              <a:rPr lang="ru-RU" sz="3200" dirty="0" err="1" smtClean="0"/>
              <a:t>черн</a:t>
            </a:r>
            <a:r>
              <a:rPr lang="ru-RU" sz="3200" dirty="0" smtClean="0"/>
              <a:t>… Но что конкретно означают эти записи из-за неполноты сведений неизвестно.</a:t>
            </a:r>
            <a:endParaRPr lang="ru-RU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835696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По-гречески слово «Прометей» означает «провидец», «смотрящий вперед». </a:t>
            </a:r>
          </a:p>
          <a:p>
            <a:pPr algn="ctr"/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15616" y="1556792"/>
            <a:ext cx="8028384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При жизни Скрябину не удалось </a:t>
            </a:r>
            <a:r>
              <a:rPr lang="ru-RU" sz="2400" dirty="0" smtClean="0"/>
              <a:t>реализовать</a:t>
            </a:r>
            <a:r>
              <a:rPr lang="ru-RU" sz="2400" dirty="0"/>
              <a:t>  световой  проект,  </a:t>
            </a:r>
            <a:r>
              <a:rPr lang="ru-RU" sz="2400" dirty="0" smtClean="0"/>
              <a:t>в</a:t>
            </a:r>
            <a:r>
              <a:rPr lang="ru-RU" sz="2400" dirty="0"/>
              <a:t>  котором  композитор  мечтал  воплотить  движущиеся 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линии  и </a:t>
            </a:r>
            <a:r>
              <a:rPr lang="ru-RU" sz="2400" dirty="0" smtClean="0"/>
              <a:t> </a:t>
            </a:r>
            <a:r>
              <a:rPr lang="ru-RU" sz="2400" dirty="0"/>
              <a:t>формы,  </a:t>
            </a:r>
            <a:r>
              <a:rPr lang="ru-RU" sz="2400" dirty="0" smtClean="0"/>
              <a:t>громадные огненные</a:t>
            </a:r>
            <a:r>
              <a:rPr lang="ru-RU" sz="2400" dirty="0"/>
              <a:t>  столбы»,  «текучую   архитектуру».  </a:t>
            </a:r>
          </a:p>
          <a:p>
            <a:pPr algn="ctr"/>
            <a:r>
              <a:rPr lang="ru-RU" sz="2400" dirty="0"/>
              <a:t>Однако  идея  зримой  музыки  оказалась 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чрезвычайно  созвучной художникам  русского  авангарда,  дала толчок </a:t>
            </a:r>
            <a:r>
              <a:rPr lang="ru-RU" sz="2400" dirty="0" smtClean="0"/>
              <a:t>опытам</a:t>
            </a:r>
            <a:r>
              <a:rPr lang="ru-RU" sz="2400" dirty="0"/>
              <a:t>  с  движущейся  </a:t>
            </a:r>
            <a:r>
              <a:rPr lang="ru-RU" sz="2400" dirty="0" smtClean="0"/>
              <a:t>абстрактной</a:t>
            </a:r>
            <a:r>
              <a:rPr lang="ru-RU" sz="2400" dirty="0"/>
              <a:t>  живописью и  интереснейшим изобретениям.  </a:t>
            </a:r>
          </a:p>
          <a:p>
            <a:pPr algn="ctr"/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Со </a:t>
            </a:r>
            <a:r>
              <a:rPr lang="ru-RU" sz="2400" dirty="0"/>
              <a:t>световой партией «Прометей» впервые был исполнен 20 мая 1915 года в нью-йоркском </a:t>
            </a:r>
            <a:r>
              <a:rPr lang="ru-RU" sz="2400" dirty="0">
                <a:hlinkMouseOver r:id="rId2" action="ppaction://hlinkfile"/>
              </a:rPr>
              <a:t>Карнеги-Холл</a:t>
            </a:r>
            <a:r>
              <a:rPr lang="ru-RU" sz="2400" dirty="0"/>
              <a:t>е Оркестром Русского симфонического общества под управлением </a:t>
            </a:r>
            <a:r>
              <a:rPr lang="ru-RU" sz="2400" dirty="0">
                <a:hlinkMouseOver r:id="rId3" action="ppaction://hlinkfile"/>
              </a:rPr>
              <a:t>Модеста </a:t>
            </a:r>
            <a:r>
              <a:rPr lang="ru-RU" sz="2400" dirty="0" err="1">
                <a:hlinkMouseOver r:id="rId3" action="ppaction://hlinkfile"/>
              </a:rPr>
              <a:t>Альтшулера</a:t>
            </a:r>
            <a:r>
              <a:rPr lang="ru-RU" sz="2400" dirty="0"/>
              <a:t>. Для этой премьеры </a:t>
            </a:r>
            <a:r>
              <a:rPr lang="ru-RU" sz="2400" dirty="0" err="1"/>
              <a:t>Альтшулер</a:t>
            </a:r>
            <a:r>
              <a:rPr lang="ru-RU" sz="2400" dirty="0"/>
              <a:t> заказал инженеру Престону </a:t>
            </a:r>
            <a:r>
              <a:rPr lang="ru-RU" sz="2400" dirty="0" err="1"/>
              <a:t>Миллару</a:t>
            </a:r>
            <a:r>
              <a:rPr lang="ru-RU" sz="2400" dirty="0"/>
              <a:t> новый световой инструмент, которому изобретатель дал название «</a:t>
            </a:r>
            <a:r>
              <a:rPr lang="ru-RU" sz="2400" dirty="0" err="1" smtClean="0"/>
              <a:t>хромола</a:t>
            </a:r>
            <a:r>
              <a:rPr lang="ru-RU" sz="2400" dirty="0" smtClean="0"/>
              <a:t>»; </a:t>
            </a:r>
            <a:r>
              <a:rPr lang="ru-RU" sz="2400" dirty="0"/>
              <a:t>исполнение световой партии вызвало многочисленные проблемы и было холодно встречено критикой.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60-70-е гг. к исполнению произведения Скрябина со световой партией вновь возник интерес. В 1962 г., по сообщению режиссёра Булата </a:t>
            </a:r>
            <a:r>
              <a:rPr lang="ru-RU" sz="2400" dirty="0" err="1"/>
              <a:t>Галеева</a:t>
            </a:r>
            <a:r>
              <a:rPr lang="ru-RU" sz="2400" dirty="0"/>
              <a:t>, полная версия «Прометея» была исполнена в Казани, а в 1965 г. на музыку Скрябина был снят светомузыкальный фильм.</a:t>
            </a:r>
            <a:br>
              <a:rPr lang="ru-RU" sz="2400" dirty="0"/>
            </a:br>
            <a:r>
              <a:rPr lang="ru-RU" sz="2400" dirty="0" smtClean="0"/>
              <a:t>В </a:t>
            </a:r>
            <a:r>
              <a:rPr lang="ru-RU" sz="2400" dirty="0"/>
              <a:t>1972 году исполнение поэмы Государственным академическим симфоническим оркестром СССР под управлением Е. </a:t>
            </a:r>
            <a:r>
              <a:rPr lang="ru-RU" sz="2400" dirty="0" err="1"/>
              <a:t>Светланова</a:t>
            </a:r>
            <a:r>
              <a:rPr lang="ru-RU" sz="2400" dirty="0"/>
              <a:t> было записано на фирме «Мелодия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15616" y="332656"/>
            <a:ext cx="8028384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dirty="0" smtClean="0"/>
              <a:t>В феврале 2010 года, Анна </a:t>
            </a:r>
            <a:r>
              <a:rPr lang="ru-RU" sz="2400" dirty="0" err="1" smtClean="0"/>
              <a:t>Gawboy</a:t>
            </a:r>
            <a:r>
              <a:rPr lang="ru-RU" sz="2400" dirty="0" smtClean="0"/>
              <a:t>, докторант в </a:t>
            </a:r>
            <a:r>
              <a:rPr lang="ru-RU" sz="2400" dirty="0" err="1" smtClean="0"/>
              <a:t>Йельской</a:t>
            </a:r>
            <a:r>
              <a:rPr lang="ru-RU" sz="2400" dirty="0" smtClean="0"/>
              <a:t> Школе Музыки и исследователь русского композитора Александра Скрябина, попытались реализовать композитора выпускной работы: симфония звук и свет, называемый "Прометей: Поэма Огня". Чтобы достичь этого, Анна работала в тесном контакте с Тоси </a:t>
            </a:r>
            <a:r>
              <a:rPr lang="ru-RU" sz="2400" dirty="0" err="1" smtClean="0"/>
              <a:t>Шимада</a:t>
            </a:r>
            <a:r>
              <a:rPr lang="ru-RU" sz="2400" dirty="0" smtClean="0"/>
              <a:t>, дирижер Йельского симфонического Оркестра, и </a:t>
            </a:r>
            <a:r>
              <a:rPr lang="ru-RU" sz="2400" dirty="0" err="1" smtClean="0"/>
              <a:t>Джастин</a:t>
            </a:r>
            <a:r>
              <a:rPr lang="ru-RU" sz="2400" dirty="0" smtClean="0"/>
              <a:t> </a:t>
            </a:r>
            <a:r>
              <a:rPr lang="ru-RU" sz="2400" dirty="0" err="1" smtClean="0"/>
              <a:t>Таунсенд</a:t>
            </a:r>
            <a:r>
              <a:rPr lang="ru-RU" sz="2400" dirty="0" smtClean="0"/>
              <a:t>, удостоенный наград дизайнер освещения.</a:t>
            </a:r>
          </a:p>
          <a:p>
            <a:pPr algn="ctr"/>
            <a:r>
              <a:rPr lang="ru-RU" sz="2400" dirty="0" smtClean="0"/>
              <a:t>Анна и </a:t>
            </a:r>
            <a:r>
              <a:rPr lang="ru-RU" sz="2400" dirty="0" err="1" smtClean="0"/>
              <a:t>Джастин</a:t>
            </a:r>
            <a:r>
              <a:rPr lang="ru-RU" sz="2400" dirty="0" smtClean="0"/>
              <a:t> провел год на разработку идеи и подготовка к производительности, но большинство освещения работы было сделано всего за несколько дней до концерта. Этот документальный фильм охватывает события этой недели и само выступление.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4" name="Управляющая кнопка: фильм 3">
            <a:hlinkClick r:id="rId2" action="ppaction://hlinkfile" highlightClick="1"/>
          </p:cNvPr>
          <p:cNvSpPr/>
          <p:nvPr/>
        </p:nvSpPr>
        <p:spPr>
          <a:xfrm>
            <a:off x="8028384" y="6525344"/>
            <a:ext cx="792088" cy="332656"/>
          </a:xfrm>
          <a:prstGeom prst="actionButtonMovi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28907"/>
            <a:ext cx="9144000" cy="58084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dirty="0" smtClean="0"/>
              <a:t>Во  вступлении  (интродукции)  таинственное повествование символизирует темный,  </a:t>
            </a:r>
            <a:r>
              <a:rPr lang="ru-RU" sz="2400" b="1" dirty="0" smtClean="0"/>
              <a:t>сине-лилово-серый  хаос. </a:t>
            </a:r>
            <a:r>
              <a:rPr lang="ru-RU" sz="2400" dirty="0" smtClean="0"/>
              <a:t>Главная  тема  экспозиции  обозначена  композитором  в световой строке  как </a:t>
            </a:r>
            <a:r>
              <a:rPr lang="ru-RU" sz="2400" b="1" dirty="0" smtClean="0"/>
              <a:t>ярко-синяя</a:t>
            </a:r>
            <a:r>
              <a:rPr lang="ru-RU" sz="2400" dirty="0" smtClean="0"/>
              <a:t>. Психологически  насыщенная  разработка  </a:t>
            </a:r>
          </a:p>
          <a:p>
            <a:pPr algn="ctr"/>
            <a:r>
              <a:rPr lang="ru-RU" sz="2400" dirty="0" smtClean="0"/>
              <a:t>ассоциировалась  у  Скрябина  с  </a:t>
            </a:r>
            <a:r>
              <a:rPr lang="ru-RU" sz="2400" b="1" dirty="0" smtClean="0">
                <a:solidFill>
                  <a:srgbClr val="CC0000"/>
                </a:solidFill>
              </a:rPr>
              <a:t>красным  цветом. </a:t>
            </a:r>
          </a:p>
          <a:p>
            <a:pPr algn="ctr"/>
            <a:r>
              <a:rPr lang="ru-RU" sz="2400" dirty="0" smtClean="0"/>
              <a:t>В  репризе —  кульминация  поэмы  с  ее  органными  и  колокольными  звучностями.  Здесь  Скрябин  </a:t>
            </a:r>
          </a:p>
          <a:p>
            <a:pPr algn="ctr"/>
            <a:r>
              <a:rPr lang="ru-RU" sz="2400" dirty="0" smtClean="0"/>
              <a:t>предполагал  «озарение»  всего  зала  ослепительными  </a:t>
            </a:r>
          </a:p>
          <a:p>
            <a:pPr algn="ctr"/>
            <a:r>
              <a:rPr lang="ru-RU" sz="2400" dirty="0" smtClean="0"/>
              <a:t>лучами  </a:t>
            </a:r>
            <a:r>
              <a:rPr lang="ru-RU" sz="2400" b="1" dirty="0" smtClean="0"/>
              <a:t>белого  света</a:t>
            </a:r>
            <a:r>
              <a:rPr lang="ru-RU" sz="2400" dirty="0" smtClean="0"/>
              <a:t>.  Неожиданно  резкое  </a:t>
            </a:r>
          </a:p>
          <a:p>
            <a:pPr algn="ctr"/>
            <a:r>
              <a:rPr lang="ru-RU" sz="2400" dirty="0" smtClean="0"/>
              <a:t>завершение поэмы  производит  впечатление  внезапно угасшего  пламени  грандиозного,  космического  </a:t>
            </a:r>
          </a:p>
          <a:p>
            <a:pPr algn="ctr"/>
            <a:r>
              <a:rPr lang="ru-RU" sz="2400" dirty="0" smtClean="0"/>
              <a:t>пожара.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96180990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4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4DA5B1-5B9D-41A5-B2E9-FDE797866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D4DA5B1-5B9D-41A5-B2E9-FDE797866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D4DA5B1-5B9D-41A5-B2E9-FDE797866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D4DA5B1-5B9D-41A5-B2E9-FDE797866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4DF764-0282-4F86-ABB6-A3BBBF529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24DF764-0282-4F86-ABB6-A3BBBF529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24DF764-0282-4F86-ABB6-A3BBBF529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24DF764-0282-4F86-ABB6-A3BBBF529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875C87-768D-4C04-BAD1-A985EB3B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EB875C87-768D-4C04-BAD1-A985EB3BD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EB875C87-768D-4C04-BAD1-A985EB3B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EB875C87-768D-4C04-BAD1-A985EB3B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453FA-5644-4C6F-BE36-5A3E8B346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AA3453FA-5644-4C6F-BE36-5A3E8B346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AA3453FA-5644-4C6F-BE36-5A3E8B346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AA3453FA-5644-4C6F-BE36-5A3E8B346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CDD0F-A760-46A8-87D7-0938E0E05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DE7CDD0F-A760-46A8-87D7-0938E0E05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DE7CDD0F-A760-46A8-87D7-0938E0E05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DE7CDD0F-A760-46A8-87D7-0938E0E05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4EE8E9-FC67-4672-851E-02FFB534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4E4EE8E9-FC67-4672-851E-02FFB5344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4E4EE8E9-FC67-4672-851E-02FFB534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E4EE8E9-FC67-4672-851E-02FFB534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19CC6-DFA4-4D4E-B109-EA63A7B3C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2CC19CC6-DFA4-4D4E-B109-EA63A7B3C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2CC19CC6-DFA4-4D4E-B109-EA63A7B3C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CC19CC6-DFA4-4D4E-B109-EA63A7B3C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3DADB1-A237-440F-9870-F26EF1EDF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DB3DADB1-A237-440F-9870-F26EF1EDF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DB3DADB1-A237-440F-9870-F26EF1EDF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DB3DADB1-A237-440F-9870-F26EF1EDF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  высказывания  двух  композиторов.  Что  их  объединяет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11352" y="1268760"/>
            <a:ext cx="5832648" cy="1026398"/>
          </a:xfrm>
        </p:spPr>
        <p:txBody>
          <a:bodyPr>
            <a:normAutofit/>
          </a:bodyPr>
          <a:lstStyle/>
          <a:p>
            <a:r>
              <a:rPr lang="ru-RU" sz="2000" b="0" i="1" dirty="0" smtClean="0"/>
              <a:t>«</a:t>
            </a:r>
            <a:r>
              <a:rPr lang="ru-RU" sz="2000" dirty="0"/>
              <a:t>«Моя  готовность  служить  своим  искусством  бедному  страждущему  человечеству  никогда, 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2967236" cy="3837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1520" y="5157192"/>
            <a:ext cx="4896544" cy="15121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«Иду  сказать  людям,  что  они  сильны  и  могучи.    Чтобы  стать  оптимистом… нужно испытать  отчаяние  и  победить  его».</a:t>
            </a:r>
          </a:p>
        </p:txBody>
      </p:sp>
      <p:pic>
        <p:nvPicPr>
          <p:cNvPr id="1026" name="Picture 2" descr="E:\Для уроков музыки\классы\искусство\8 класс\3 четверть\символ огня\10335065_f7e710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6359"/>
            <a:ext cx="3203848" cy="4004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75856" y="2060848"/>
            <a:ext cx="3096344" cy="2052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начиная  с  детских  лет,  не  нуждалась  ни  в  какой  награде,  кроме  внутренней  удовлетворенности»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35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Художественно-творческое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86800" cy="3629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/>
              <a:t>Выполните  самостоятельную  работу  на  тему  «Образы  солнца,  огня  в  литературе,  живописи и  музыке»  (К. Бальмонт,  Н. Рерих,  К. </a:t>
            </a:r>
            <a:r>
              <a:rPr lang="ru-RU" sz="3600" dirty="0" err="1"/>
              <a:t>Юон</a:t>
            </a:r>
            <a:r>
              <a:rPr lang="ru-RU" sz="3600" dirty="0"/>
              <a:t>,  И. Стравинский, М.  де  Фалья,  Н. Паганини  и  др</a:t>
            </a:r>
            <a:r>
              <a:rPr lang="ru-RU" sz="3600" dirty="0" smtClean="0"/>
              <a:t>.).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686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4464496" cy="6021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Знаки </a:t>
            </a:r>
            <a:r>
              <a:rPr lang="ru-RU" sz="2800" dirty="0" smtClean="0"/>
              <a:t> —  это  общепринятые  условные  обозначения  предметов,  явлений,  действий.  Примерами  знаков  могут  служить  дорожные  знаки или  условные  обозначения на  географических  картах, звуковые  сигналы  —  SOS  или сирена  скорой  помощи,  самые  разные  жесты  и  т. п.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07496" y="432048"/>
            <a:ext cx="4464496" cy="6021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Символ  —  это  предмет,  действие  и  т. п.,  раскрывающий какой-либо  образ,  понятие, идею.  Символ  воплощает  общие  для  людей  переживания, </a:t>
            </a:r>
          </a:p>
          <a:p>
            <a:pPr algn="ctr"/>
            <a:r>
              <a:rPr lang="ru-RU" sz="2800" b="1" dirty="0" smtClean="0"/>
              <a:t>идеи.  Символ  —  это  синтез знака  и  образа.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35280" cy="2506290"/>
          </a:xfrm>
        </p:spPr>
        <p:txBody>
          <a:bodyPr>
            <a:no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 вы думаете, какой символ несет в себе </a:t>
            </a:r>
            <a:r>
              <a:rPr lang="ru-RU" sz="5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огонь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212976"/>
            <a:ext cx="8229600" cy="3010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Центральные  символы-образы  любой  культуры  — </a:t>
            </a:r>
            <a:r>
              <a:rPr kumimoji="0" lang="ru-RU" sz="4400" b="1" i="0" u="none" strike="noStrike" kern="1200" cap="all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солнце</a:t>
            </a:r>
            <a:r>
              <a:rPr kumimoji="0" lang="ru-RU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 </a:t>
            </a:r>
            <a:r>
              <a:rPr kumimoji="0" lang="ru-RU" sz="4400" b="1" i="0" u="none" strike="noStrike" kern="1200" cap="all" normalizeH="0" baseline="0" noProof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дерево</a:t>
            </a:r>
            <a:r>
              <a:rPr kumimoji="0" lang="ru-RU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 </a:t>
            </a:r>
            <a:r>
              <a:rPr kumimoji="0" lang="ru-RU" sz="4400" b="1" i="0" u="none" strike="noStrike" kern="1200" cap="all" normalizeH="0" baseline="0" noProof="0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дорога</a:t>
            </a:r>
            <a:r>
              <a:rPr kumimoji="0" lang="ru-RU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0" y="116632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Символика огня получила глубинное измерение, поскольку огонь есть метафора для описания самого Бога (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Яхве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- огонь рождающий).</a:t>
            </a:r>
          </a:p>
        </p:txBody>
      </p:sp>
      <p:pic>
        <p:nvPicPr>
          <p:cNvPr id="8" name="Рисунок 7" descr="76291873_341948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1644" y="2190353"/>
            <a:ext cx="4940836" cy="447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3719"/>
            <a:ext cx="9144000" cy="65556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  <a:p>
            <a:pPr algn="just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Огонь является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52425" indent="-352425" algn="just">
              <a:buFont typeface="Arial" charset="0"/>
              <a:buChar char="•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символом торжества света и жизни над смертью и мраком;</a:t>
            </a:r>
          </a:p>
          <a:p>
            <a:pPr marL="449263" indent="-449263" algn="just">
              <a:buFont typeface="Arial" charset="0"/>
              <a:buChar char="•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символом очищения и домашнего богатства;</a:t>
            </a:r>
          </a:p>
          <a:p>
            <a:pPr marL="449263" indent="-449263" algn="just">
              <a:buFont typeface="Arial" charset="0"/>
              <a:buChar char="•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символом обновления и рождения в новом воплощении (вспомним того же феникса, что, умирая, сгорает и рождается вновь из пепла молодым и красивым);</a:t>
            </a:r>
          </a:p>
          <a:p>
            <a:pPr marL="449263" indent="-449263" algn="just">
              <a:buFont typeface="Arial" charset="0"/>
              <a:buChar char="•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символом жизненной энергии, плодородия, олицетворения солнца и солнечного света.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Человек с филин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488" y="0"/>
            <a:ext cx="342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5562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К. Васильев </a:t>
            </a:r>
          </a:p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«Человек с филином»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1556792"/>
            <a:ext cx="5508104" cy="526297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смысл вложил художник в горящую свечу и горящий свиток на картине «Человек с филином»? 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качестве подсказки: назовите корень слова «просвещение»? 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говорят «Учение- свет, а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неученье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тьма»? (свет = знания). </a:t>
            </a: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0" y="1556792"/>
            <a:ext cx="5436096" cy="501675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 мудрости старцев, управляющими народом с помощью законов ( плетка как символ власти, сова как символ мудрости), опирающихся на глубокие знания предыдущих поколений.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3124200" y="0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Свет, свечи… А это что за символ?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60" r="30851"/>
          <a:stretch>
            <a:fillRect/>
          </a:stretch>
        </p:blipFill>
        <p:spPr bwMode="auto">
          <a:xfrm>
            <a:off x="179512" y="188640"/>
            <a:ext cx="3384376" cy="652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491880" y="487025"/>
            <a:ext cx="5652120" cy="6370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христианской традиции свеча — божественный свет, сияющий в мире, свидетельство причастности человека к Божественному.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Чистота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воска означала чистоту человека, мягкость — его способность слушать волю Бога.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Свеча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вечный спутник человека на дороге жизни. Тропинка, выложенная горящими свечами, была символом пути, на котором человек не одинок: идущие впереди оставляли зажженные огоньки тем, кто идет следом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457200" y="2286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ИКОНА «УСПЕНИЕ БОГОРОДИЦЫ»</a:t>
            </a:r>
          </a:p>
        </p:txBody>
      </p:sp>
      <p:pic>
        <p:nvPicPr>
          <p:cNvPr id="3" name="Picture 2" descr="Успение Богородицы">
            <a:hlinkClick r:id="rId2" tooltip="Успение Богородицы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96126"/>
            <a:ext cx="4680520" cy="585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1412776"/>
            <a:ext cx="4343400" cy="483209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/>
              <a:t>Во время молитвы на Елеонской горе Божией Матери явился архангел Гавриил и сообщил радостную весть, что скоро Господь возьмет Ее к Себе. При прощании с апостолами Богородица обещала не оставлять их и всех христиан после Своей смерти. В час успения Сам Господь Иисус Христос, окруженный ангелами, явился и принял Ее душу. </a:t>
            </a: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0" y="3068960"/>
            <a:ext cx="4355976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иконе «Успение Богородицы» горящая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свеча. О чем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говорит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она?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0" y="3645024"/>
            <a:ext cx="435597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Погаснет свеча – закончится земная жизнь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1043608" y="1295400"/>
            <a:ext cx="77955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А какой герой мифов Древней Греции тоже связан с огнем?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495"/>
            <a:ext cx="8251842" cy="682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234" y="0"/>
            <a:ext cx="55391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366" r="7450"/>
          <a:stretch>
            <a:fillRect/>
          </a:stretch>
        </p:blipFill>
        <p:spPr bwMode="auto">
          <a:xfrm>
            <a:off x="-36512" y="0"/>
            <a:ext cx="5256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95936" y="5657671"/>
            <a:ext cx="514806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Николаевич Скрябин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(1871/72—1915)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836712"/>
            <a:ext cx="3923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Выдающийся  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русский 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композитор, 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пианист,  педагог создает 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оригинальное 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симфоническое 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произведение 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«Прометей» («Поэма  огня»).  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733246"/>
            <a:ext cx="4716016" cy="61247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Оно  предполагает 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использование 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цветного  света 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во  время  исполнения  музыки.  Это  было  ново  и  необычно.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  основе  поэмы 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лежит  </a:t>
            </a:r>
            <a:r>
              <a:rPr lang="ru-RU" sz="2800" b="1" dirty="0" err="1" smtClean="0">
                <a:solidFill>
                  <a:schemeClr val="bg1"/>
                </a:solidFill>
              </a:rPr>
              <a:t>древне-греческий</a:t>
            </a:r>
            <a:r>
              <a:rPr lang="ru-RU" sz="2800" b="1" dirty="0" smtClean="0">
                <a:solidFill>
                  <a:schemeClr val="bg1"/>
                </a:solidFill>
              </a:rPr>
              <a:t>  миф о  Прометее,  который  похитил  огонь  у 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богов  и подарил  его  людям. 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нятная">
      <a:majorFont>
        <a:latin typeface="Courier New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862</Words>
  <Application>Microsoft Office PowerPoint</Application>
  <PresentationFormat>Экран (4:3)</PresentationFormat>
  <Paragraphs>79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Музыкально-поэтическая символика огня.</vt:lpstr>
      <vt:lpstr>Презентация PowerPoint</vt:lpstr>
      <vt:lpstr>Как вы думаете, какой символ несет в себе огонь?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  высказывания  двух  композиторов.  Что  их  объединяет?</vt:lpstr>
      <vt:lpstr>Художественно-творческое задание</vt:lpstr>
    </vt:vector>
  </TitlesOfParts>
  <Company>МОУ Мосальская СОШ 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Музыкально-поэтическая символика огня.</dc:title>
  <dc:creator>Дом</dc:creator>
  <cp:lastModifiedBy>Андрей Митрофанов</cp:lastModifiedBy>
  <cp:revision>29</cp:revision>
  <dcterms:created xsi:type="dcterms:W3CDTF">2013-02-20T15:45:15Z</dcterms:created>
  <dcterms:modified xsi:type="dcterms:W3CDTF">2015-02-23T21:30:26Z</dcterms:modified>
</cp:coreProperties>
</file>